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97" r:id="rId20"/>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1" d="100"/>
          <a:sy n="71" d="100"/>
        </p:scale>
        <p:origin x="-1356"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BFF81E8-27CC-4498-B2E6-58C9A1C3B23F}" type="datetimeFigureOut">
              <a:rPr lang="ar-EG" smtClean="0"/>
              <a:t>28/07/1441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4A06705-2495-483B-B348-34E6CF27FE21}" type="slidenum">
              <a:rPr lang="ar-EG" smtClean="0"/>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FF81E8-27CC-4498-B2E6-58C9A1C3B23F}" type="datetimeFigureOut">
              <a:rPr lang="ar-EG" smtClean="0"/>
              <a:t>28/07/1441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4A06705-2495-483B-B348-34E6CF27FE21}"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BFF81E8-27CC-4498-B2E6-58C9A1C3B23F}" type="datetimeFigureOut">
              <a:rPr lang="ar-EG" smtClean="0"/>
              <a:t>28/07/1441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4A06705-2495-483B-B348-34E6CF27FE21}" type="slidenum">
              <a:rPr lang="ar-EG" smtClean="0"/>
              <a:t>‹#›</a:t>
            </a:fld>
            <a:endParaRPr lang="ar-EG"/>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FF81E8-27CC-4498-B2E6-58C9A1C3B23F}" type="datetimeFigureOut">
              <a:rPr lang="ar-EG" smtClean="0"/>
              <a:t>28/07/1441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4A06705-2495-483B-B348-34E6CF27FE21}" type="slidenum">
              <a:rPr lang="ar-EG" smtClean="0"/>
              <a:t>‹#›</a:t>
            </a:fld>
            <a:endParaRPr lang="ar-EG"/>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FF81E8-27CC-4498-B2E6-58C9A1C3B23F}" type="datetimeFigureOut">
              <a:rPr lang="ar-EG" smtClean="0"/>
              <a:t>28/07/1441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4A06705-2495-483B-B348-34E6CF27FE21}" type="slidenum">
              <a:rPr lang="ar-EG" smtClean="0"/>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BFF81E8-27CC-4498-B2E6-58C9A1C3B23F}" type="datetimeFigureOut">
              <a:rPr lang="ar-EG" smtClean="0"/>
              <a:t>28/07/1441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4A06705-2495-483B-B348-34E6CF27FE21}" type="slidenum">
              <a:rPr lang="ar-EG" smtClean="0"/>
              <a:t>‹#›</a:t>
            </a:fld>
            <a:endParaRPr lang="ar-EG"/>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BFF81E8-27CC-4498-B2E6-58C9A1C3B23F}" type="datetimeFigureOut">
              <a:rPr lang="ar-EG" smtClean="0"/>
              <a:t>28/07/1441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E4A06705-2495-483B-B348-34E6CF27FE21}" type="slidenum">
              <a:rPr lang="ar-EG" smtClean="0"/>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FF81E8-27CC-4498-B2E6-58C9A1C3B23F}" type="datetimeFigureOut">
              <a:rPr lang="ar-EG" smtClean="0"/>
              <a:t>28/07/1441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E4A06705-2495-483B-B348-34E6CF27FE21}"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FBFF81E8-27CC-4498-B2E6-58C9A1C3B23F}" type="datetimeFigureOut">
              <a:rPr lang="ar-EG" smtClean="0"/>
              <a:t>28/07/1441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E4A06705-2495-483B-B348-34E6CF27FE21}"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BFF81E8-27CC-4498-B2E6-58C9A1C3B23F}" type="datetimeFigureOut">
              <a:rPr lang="ar-EG" smtClean="0"/>
              <a:t>28/07/1441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4A06705-2495-483B-B348-34E6CF27FE21}" type="slidenum">
              <a:rPr lang="ar-EG" smtClean="0"/>
              <a:t>‹#›</a:t>
            </a:fld>
            <a:endParaRPr lang="ar-EG"/>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FF81E8-27CC-4498-B2E6-58C9A1C3B23F}" type="datetimeFigureOut">
              <a:rPr lang="ar-EG" smtClean="0"/>
              <a:t>28/07/1441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4A06705-2495-483B-B348-34E6CF27FE21}" type="slidenum">
              <a:rPr lang="ar-EG" smtClean="0"/>
              <a:t>‹#›</a:t>
            </a:fld>
            <a:endParaRPr lang="ar-EG"/>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BFF81E8-27CC-4498-B2E6-58C9A1C3B23F}" type="datetimeFigureOut">
              <a:rPr lang="ar-EG" smtClean="0"/>
              <a:t>28/07/1441</a:t>
            </a:fld>
            <a:endParaRPr lang="ar-EG"/>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EG"/>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E4A06705-2495-483B-B348-34E6CF27FE21}" type="slidenum">
              <a:rPr lang="ar-EG" smtClean="0"/>
              <a:t>‹#›</a:t>
            </a:fld>
            <a:endParaRPr lang="ar-EG"/>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08720"/>
            <a:ext cx="7772400" cy="1780108"/>
          </a:xfrm>
        </p:spPr>
        <p:txBody>
          <a:bodyPr/>
          <a:lstStyle/>
          <a:p>
            <a:r>
              <a:rPr lang="ar-EG" dirty="0" smtClean="0">
                <a:solidFill>
                  <a:srgbClr val="FFC000"/>
                </a:solidFill>
              </a:rPr>
              <a:t>بسم الله الرحمن الرحيم</a:t>
            </a:r>
            <a:br>
              <a:rPr lang="ar-EG" dirty="0" smtClean="0">
                <a:solidFill>
                  <a:srgbClr val="FFC000"/>
                </a:solidFill>
              </a:rPr>
            </a:br>
            <a:endParaRPr lang="ar-EG" dirty="0">
              <a:solidFill>
                <a:srgbClr val="FFC000"/>
              </a:solidFill>
            </a:endParaRPr>
          </a:p>
        </p:txBody>
      </p:sp>
      <p:sp>
        <p:nvSpPr>
          <p:cNvPr id="3" name="Subtitle 2"/>
          <p:cNvSpPr>
            <a:spLocks noGrp="1"/>
          </p:cNvSpPr>
          <p:nvPr>
            <p:ph type="subTitle" idx="1"/>
          </p:nvPr>
        </p:nvSpPr>
        <p:spPr>
          <a:xfrm>
            <a:off x="1403648" y="2276872"/>
            <a:ext cx="6400800" cy="1296144"/>
          </a:xfrm>
        </p:spPr>
        <p:txBody>
          <a:bodyPr>
            <a:noAutofit/>
          </a:bodyPr>
          <a:lstStyle/>
          <a:p>
            <a:r>
              <a:rPr lang="ar-EG" sz="3200" b="1" dirty="0" smtClean="0">
                <a:solidFill>
                  <a:schemeClr val="tx1"/>
                </a:solidFill>
              </a:rPr>
              <a:t>محاضرات  الأشراف التربوى</a:t>
            </a:r>
          </a:p>
          <a:p>
            <a:r>
              <a:rPr lang="ar-EG" sz="3200" b="1" dirty="0" smtClean="0">
                <a:solidFill>
                  <a:schemeClr val="tx1"/>
                </a:solidFill>
              </a:rPr>
              <a:t>الفرقة الثانية برامج مميزة باللغة الانجليزية </a:t>
            </a:r>
          </a:p>
          <a:p>
            <a:r>
              <a:rPr lang="ar-EG" sz="3200" b="1" dirty="0" smtClean="0">
                <a:solidFill>
                  <a:schemeClr val="tx1"/>
                </a:solidFill>
              </a:rPr>
              <a:t>إعداد </a:t>
            </a:r>
          </a:p>
          <a:p>
            <a:r>
              <a:rPr lang="ar-EG" sz="3200" b="1" dirty="0" smtClean="0">
                <a:solidFill>
                  <a:schemeClr val="tx1"/>
                </a:solidFill>
              </a:rPr>
              <a:t>د/ هالة محمد السيد صالح عمار </a:t>
            </a:r>
          </a:p>
          <a:p>
            <a:r>
              <a:rPr lang="ar-EG" sz="3200" b="1" dirty="0" smtClean="0">
                <a:solidFill>
                  <a:schemeClr val="tx1"/>
                </a:solidFill>
              </a:rPr>
              <a:t>قسم التربية المقارنة والإدارة التعليمية كلية التربية جامعة بنها</a:t>
            </a:r>
            <a:endParaRPr lang="ar-EG" sz="3200" b="1" dirty="0">
              <a:solidFill>
                <a:schemeClr val="tx1"/>
              </a:solidFill>
            </a:endParaRPr>
          </a:p>
        </p:txBody>
      </p:sp>
    </p:spTree>
    <p:extLst>
      <p:ext uri="{BB962C8B-B14F-4D97-AF65-F5344CB8AC3E}">
        <p14:creationId xmlns:p14="http://schemas.microsoft.com/office/powerpoint/2010/main" val="232907500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228600" algn="just">
              <a:lnSpc>
                <a:spcPct val="115000"/>
              </a:lnSpc>
            </a:pPr>
            <a:r>
              <a:rPr lang="ar-SA" dirty="0">
                <a:latin typeface="Times New Roman"/>
                <a:ea typeface="Calibri"/>
                <a:cs typeface="Simplified Arabic"/>
              </a:rPr>
              <a:t>وتعد النشرة التربوية بذلك من الوسائط الإشرافية التي توفر الوقت والجهد إذا أعدت بعناية ونظمت تنظيماً جيدًا وخرجت عن دائرة الروتين وإصدار التعليمات.</a:t>
            </a:r>
            <a:endParaRPr lang="en-US" sz="2800" dirty="0">
              <a:latin typeface="Times New Roman"/>
              <a:ea typeface="Calibri"/>
              <a:cs typeface="Simplified Arabic"/>
            </a:endParaRPr>
          </a:p>
          <a:p>
            <a:pPr algn="just">
              <a:lnSpc>
                <a:spcPct val="115000"/>
              </a:lnSpc>
            </a:pPr>
            <a:endParaRPr lang="ar-EG" dirty="0"/>
          </a:p>
        </p:txBody>
      </p:sp>
      <p:sp>
        <p:nvSpPr>
          <p:cNvPr id="2" name="Title 1"/>
          <p:cNvSpPr>
            <a:spLocks noGrp="1"/>
          </p:cNvSpPr>
          <p:nvPr>
            <p:ph type="title"/>
          </p:nvPr>
        </p:nvSpPr>
        <p:spPr/>
        <p:txBody>
          <a:bodyPr>
            <a:normAutofit fontScale="90000"/>
          </a:bodyPr>
          <a:lstStyle/>
          <a:p>
            <a:pPr lvl="0"/>
            <a:r>
              <a:rPr lang="ar-SA" b="1" dirty="0" smtClean="0"/>
              <a:t> </a:t>
            </a:r>
            <a:r>
              <a:rPr lang="en-US" dirty="0"/>
              <a:t/>
            </a:r>
            <a:br>
              <a:rPr lang="en-US" dirty="0"/>
            </a:br>
            <a:endParaRPr lang="ar-EG" dirty="0"/>
          </a:p>
        </p:txBody>
      </p:sp>
    </p:spTree>
    <p:extLst>
      <p:ext uri="{BB962C8B-B14F-4D97-AF65-F5344CB8AC3E}">
        <p14:creationId xmlns:p14="http://schemas.microsoft.com/office/powerpoint/2010/main" val="10629186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1700808"/>
            <a:ext cx="7408333" cy="4824535"/>
          </a:xfrm>
        </p:spPr>
        <p:txBody>
          <a:bodyPr>
            <a:normAutofit/>
          </a:bodyPr>
          <a:lstStyle/>
          <a:p>
            <a:r>
              <a:rPr lang="ar-SA" dirty="0"/>
              <a:t>ويقصد بها الأساليب التي تكون بين المشرف التربوي ومجموعة من المعلمين، مثل الدورات التدريبية والاجتماعات العامة مع المعلمين واللجان التربوية والدروس التطبيقية (النموذجية) والبحوث التربوية والحلقات الدراسية والورش التربوية، وفيما يلي توضيحاً تفصيلاً </a:t>
            </a:r>
            <a:r>
              <a:rPr lang="ar-SA" dirty="0" smtClean="0"/>
              <a:t>لهذه</a:t>
            </a:r>
            <a:r>
              <a:rPr lang="ar-EG" dirty="0" smtClean="0"/>
              <a:t> الاساليب:</a:t>
            </a:r>
          </a:p>
          <a:p>
            <a:r>
              <a:rPr lang="ar-EG" b="1" dirty="0">
                <a:latin typeface="Times New Roman"/>
                <a:ea typeface="Calibri"/>
                <a:cs typeface="Simplified Arabic"/>
              </a:rPr>
              <a:t>الاجتماعات الجماعية مع المعلمين</a:t>
            </a:r>
            <a:r>
              <a:rPr lang="ar-EG" b="1" dirty="0" smtClean="0">
                <a:latin typeface="Times New Roman"/>
                <a:ea typeface="Calibri"/>
                <a:cs typeface="Simplified Arabic"/>
              </a:rPr>
              <a:t>:</a:t>
            </a:r>
          </a:p>
          <a:p>
            <a:r>
              <a:rPr lang="ar-EG" b="1" dirty="0">
                <a:latin typeface="Times New Roman"/>
                <a:ea typeface="Calibri"/>
                <a:cs typeface="Simplified Arabic"/>
              </a:rPr>
              <a:t>تبادل الزيارات بين المعلمين</a:t>
            </a:r>
            <a:r>
              <a:rPr lang="ar-EG" b="1" dirty="0" smtClean="0">
                <a:latin typeface="Times New Roman"/>
                <a:ea typeface="Calibri"/>
                <a:cs typeface="Simplified Arabic"/>
              </a:rPr>
              <a:t>:</a:t>
            </a:r>
          </a:p>
          <a:p>
            <a:r>
              <a:rPr lang="ar-EG" b="1" dirty="0">
                <a:latin typeface="Times New Roman"/>
                <a:ea typeface="Calibri"/>
                <a:cs typeface="Simplified Arabic"/>
              </a:rPr>
              <a:t>الدروس التوضيحية (التطبيقية</a:t>
            </a:r>
            <a:r>
              <a:rPr lang="ar-EG" b="1" dirty="0" smtClean="0">
                <a:latin typeface="Times New Roman"/>
                <a:ea typeface="Calibri"/>
                <a:cs typeface="Simplified Arabic"/>
              </a:rPr>
              <a:t>):</a:t>
            </a:r>
          </a:p>
          <a:p>
            <a:r>
              <a:rPr lang="ar-EG" b="1" dirty="0" smtClean="0">
                <a:latin typeface="Times New Roman"/>
                <a:cs typeface="Simplified Arabic"/>
              </a:rPr>
              <a:t>المشغل التربوى :</a:t>
            </a:r>
            <a:endParaRPr lang="ar-EG" dirty="0"/>
          </a:p>
        </p:txBody>
      </p:sp>
      <p:sp>
        <p:nvSpPr>
          <p:cNvPr id="2" name="Title 1"/>
          <p:cNvSpPr>
            <a:spLocks noGrp="1"/>
          </p:cNvSpPr>
          <p:nvPr>
            <p:ph type="title"/>
          </p:nvPr>
        </p:nvSpPr>
        <p:spPr/>
        <p:txBody>
          <a:bodyPr>
            <a:normAutofit fontScale="90000"/>
          </a:bodyPr>
          <a:lstStyle/>
          <a:p>
            <a:r>
              <a:rPr lang="ar-SA" b="1" dirty="0"/>
              <a:t>أساليب الإشراف الجماعية</a:t>
            </a:r>
            <a:r>
              <a:rPr lang="ar-SA" b="1" dirty="0" smtClean="0"/>
              <a:t>:</a:t>
            </a:r>
            <a:r>
              <a:rPr lang="en-US" dirty="0"/>
              <a:t/>
            </a:r>
            <a:br>
              <a:rPr lang="en-US" dirty="0"/>
            </a:br>
            <a:endParaRPr lang="ar-EG" dirty="0"/>
          </a:p>
        </p:txBody>
      </p:sp>
    </p:spTree>
    <p:extLst>
      <p:ext uri="{BB962C8B-B14F-4D97-AF65-F5344CB8AC3E}">
        <p14:creationId xmlns:p14="http://schemas.microsoft.com/office/powerpoint/2010/main" val="10629186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1340768"/>
            <a:ext cx="7408333" cy="4785395"/>
          </a:xfrm>
        </p:spPr>
        <p:txBody>
          <a:bodyPr>
            <a:normAutofit fontScale="92500" lnSpcReduction="10000"/>
          </a:bodyPr>
          <a:lstStyle/>
          <a:p>
            <a:r>
              <a:rPr lang="ar-EG" dirty="0" smtClean="0"/>
              <a:t>تعرف </a:t>
            </a:r>
            <a:r>
              <a:rPr lang="ar-EG" dirty="0"/>
              <a:t>الاجتماعات الجماعية مع المعلمين بأنها أسلوب إشرافي يهدف إلي تحسين التعليم عن طريق إثارة قابلية المعلمين للنمو المهني، من خلال تلاقى الأفكار والاستعداد لمناقشة قضايا محددة، ويدور النقاش فيه حول عدد من القضايا التربوية التي تهم المعلمين في الميدان، ويستند على الإيمان بأهمية العمل الجماعي وتقدير المسئولية المشتركة لتحقيق أهداف المدرسة.</a:t>
            </a:r>
            <a:endParaRPr lang="en-US" dirty="0"/>
          </a:p>
          <a:p>
            <a:r>
              <a:rPr lang="ar-EG" dirty="0"/>
              <a:t>واللقاء الجماعي أيضًا هو عبارة عن تجمع معلمي مادة دراسية، أو صف معين، أو مجموعة معلمين في تخصصات مختلفة، لرفع كفاءتهم وتبادل الخبرات وتنمية روح التعاون بينهم، وتحسين العملية التربوية.</a:t>
            </a:r>
            <a:endParaRPr lang="en-US" dirty="0"/>
          </a:p>
          <a:p>
            <a:r>
              <a:rPr lang="ar-EG" dirty="0"/>
              <a:t>ويعد هذا الأسلوب أكثر توفيرًا لوقت المشرف التربوي من الاجتماعات الفردية، حيث يتم التعامل مع مجموعة أكبر من المعلمين، بهدف تحسين وتطوير العملية التربوية، كما أنه يؤدي الي تبادل الخبرات وطرح الأفكار من جميع الأطراف المشتركة، مما يساعد على نموهم المهني، كما يتيح الفرصة للتعامل الجماعي مع المعلمين، فهو يسهم بصورة كبيرة في تحقيق قيم ضرورية للعمل التربوي مثل الإيمان بأهمية وقيمة العمل الجماعي وتقدير المسئولية.</a:t>
            </a:r>
            <a:endParaRPr lang="en-US" dirty="0"/>
          </a:p>
          <a:p>
            <a:endParaRPr lang="ar-EG" dirty="0"/>
          </a:p>
        </p:txBody>
      </p:sp>
      <p:sp>
        <p:nvSpPr>
          <p:cNvPr id="2" name="Title 1"/>
          <p:cNvSpPr>
            <a:spLocks noGrp="1"/>
          </p:cNvSpPr>
          <p:nvPr>
            <p:ph type="title"/>
          </p:nvPr>
        </p:nvSpPr>
        <p:spPr/>
        <p:txBody>
          <a:bodyPr>
            <a:normAutofit fontScale="90000"/>
          </a:bodyPr>
          <a:lstStyle/>
          <a:p>
            <a:pPr lvl="0"/>
            <a:r>
              <a:rPr lang="ar-EG" b="1" dirty="0"/>
              <a:t>مفهوم الاجتماعات الجماعية مع المعلمين:</a:t>
            </a:r>
            <a:r>
              <a:rPr lang="en-US" dirty="0"/>
              <a:t/>
            </a:r>
            <a:br>
              <a:rPr lang="en-US" dirty="0"/>
            </a:br>
            <a:endParaRPr lang="ar-EG" dirty="0"/>
          </a:p>
        </p:txBody>
      </p:sp>
    </p:spTree>
    <p:extLst>
      <p:ext uri="{BB962C8B-B14F-4D97-AF65-F5344CB8AC3E}">
        <p14:creationId xmlns:p14="http://schemas.microsoft.com/office/powerpoint/2010/main" val="10629186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1628800"/>
            <a:ext cx="7408333" cy="4497363"/>
          </a:xfrm>
        </p:spPr>
        <p:txBody>
          <a:bodyPr>
            <a:normAutofit fontScale="92500" lnSpcReduction="20000"/>
          </a:bodyPr>
          <a:lstStyle/>
          <a:p>
            <a:pPr lvl="0"/>
            <a:r>
              <a:rPr lang="ar-EG" dirty="0" smtClean="0"/>
              <a:t>من </a:t>
            </a:r>
            <a:r>
              <a:rPr lang="ar-EG" dirty="0"/>
              <a:t>أجل</a:t>
            </a:r>
            <a:r>
              <a:rPr lang="ar-EG" b="1" dirty="0"/>
              <a:t> </a:t>
            </a:r>
            <a:r>
              <a:rPr lang="ar-EG" dirty="0"/>
              <a:t>أن تحقق الاجتماعات العامة بالمعلمين الفائدة المرجوة منها لابد أن تتوافر الشروط التالية:</a:t>
            </a:r>
            <a:endParaRPr lang="en-US" dirty="0"/>
          </a:p>
          <a:p>
            <a:pPr lvl="0"/>
            <a:r>
              <a:rPr lang="ar-EG" dirty="0"/>
              <a:t>الخطيط المسبق للاجتماع، وتحديد موضوع الاجتماع وإعداده من جميع المشتركين.</a:t>
            </a:r>
            <a:endParaRPr lang="en-US" dirty="0"/>
          </a:p>
          <a:p>
            <a:pPr lvl="0"/>
            <a:r>
              <a:rPr lang="ar-EG" dirty="0"/>
              <a:t>الحرص علي اختيار المكان والزمان المناسبين لكل المشتركين.</a:t>
            </a:r>
            <a:endParaRPr lang="en-US" dirty="0"/>
          </a:p>
          <a:p>
            <a:pPr lvl="0"/>
            <a:r>
              <a:rPr lang="ar-EG" dirty="0"/>
              <a:t>تسجيل جميع ما تم في الاجتماع حتي يتسنى الاطلاع عليه، بحيث تسهل عملية متابعته ومن ثم تقويمه.</a:t>
            </a:r>
            <a:endParaRPr lang="en-US" dirty="0"/>
          </a:p>
          <a:p>
            <a:pPr lvl="0"/>
            <a:r>
              <a:rPr lang="ar-EG" dirty="0"/>
              <a:t>ابتعاد المشرف التربوي عن التكليف وإلقاء التعليمات والأوامر.</a:t>
            </a:r>
            <a:endParaRPr lang="en-US" dirty="0"/>
          </a:p>
          <a:p>
            <a:pPr lvl="0"/>
            <a:r>
              <a:rPr lang="ar-EG" dirty="0"/>
              <a:t>متابعة المشرف التربوي الدائمة لنتائج الاجتماع.</a:t>
            </a:r>
            <a:endParaRPr lang="en-US" dirty="0"/>
          </a:p>
          <a:p>
            <a:pPr lvl="0"/>
            <a:r>
              <a:rPr lang="ar-EG" dirty="0"/>
              <a:t>أن تكون مدة الاجتماع غير قصيرة حتي يحقق الفائدة المرجوة منه، وغير طويلة حتي لا يكون مملًا.</a:t>
            </a:r>
            <a:endParaRPr lang="en-US" dirty="0"/>
          </a:p>
          <a:p>
            <a:pPr lvl="0"/>
            <a:r>
              <a:rPr lang="ar-EG" dirty="0"/>
              <a:t>تكون أهداف الاجتماع واضحة ومحددة.</a:t>
            </a:r>
            <a:endParaRPr lang="en-US" dirty="0"/>
          </a:p>
          <a:p>
            <a:r>
              <a:rPr lang="ar-EG" dirty="0"/>
              <a:t>تسجيل وقائع الاجتماع حتي يتم تعميمها والرجوع إلها مستقبلاً</a:t>
            </a:r>
            <a:endParaRPr lang="ar-EG" i="1" dirty="0"/>
          </a:p>
        </p:txBody>
      </p:sp>
      <p:sp>
        <p:nvSpPr>
          <p:cNvPr id="2" name="Title 1"/>
          <p:cNvSpPr>
            <a:spLocks noGrp="1"/>
          </p:cNvSpPr>
          <p:nvPr>
            <p:ph type="title"/>
          </p:nvPr>
        </p:nvSpPr>
        <p:spPr/>
        <p:txBody>
          <a:bodyPr/>
          <a:lstStyle/>
          <a:p>
            <a:r>
              <a:rPr lang="ar-EG" b="1" dirty="0"/>
              <a:t>شروط نجاح الاجتماعات الجماعية:</a:t>
            </a:r>
            <a:endParaRPr lang="ar-EG" dirty="0"/>
          </a:p>
        </p:txBody>
      </p:sp>
    </p:spTree>
    <p:extLst>
      <p:ext uri="{BB962C8B-B14F-4D97-AF65-F5344CB8AC3E}">
        <p14:creationId xmlns:p14="http://schemas.microsoft.com/office/powerpoint/2010/main" val="10629186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1268760"/>
            <a:ext cx="7408333" cy="4857403"/>
          </a:xfrm>
        </p:spPr>
        <p:txBody>
          <a:bodyPr>
            <a:normAutofit fontScale="77500" lnSpcReduction="20000"/>
          </a:bodyPr>
          <a:lstStyle/>
          <a:p>
            <a:pPr marL="342900" lvl="0" indent="-342900" algn="justLow">
              <a:lnSpc>
                <a:spcPct val="115000"/>
              </a:lnSpc>
              <a:buFont typeface="+mj-cs"/>
              <a:buAutoNum type="arabic1Minus"/>
            </a:pPr>
            <a:r>
              <a:rPr lang="ar-EG" dirty="0" smtClean="0">
                <a:latin typeface="Times New Roman"/>
                <a:ea typeface="Calibri"/>
                <a:cs typeface="Simplified Arabic"/>
              </a:rPr>
              <a:t>يعد </a:t>
            </a:r>
            <a:r>
              <a:rPr lang="ar-EG" dirty="0">
                <a:latin typeface="Times New Roman"/>
                <a:ea typeface="Calibri"/>
                <a:cs typeface="Simplified Arabic"/>
              </a:rPr>
              <a:t>هذا الأسلوب من الأساليب الإشرافية الفعالة التي تطور العملية التعليمية، ويتعرف المعلم عن طريقها علي إبداع الآخرين، ويكتسب أبرز خبراتهم وتجاربهم. </a:t>
            </a:r>
            <a:endParaRPr lang="en-US" sz="2800" dirty="0">
              <a:latin typeface="Times New Roman"/>
              <a:ea typeface="Calibri"/>
              <a:cs typeface="Simplified Arabic"/>
            </a:endParaRPr>
          </a:p>
          <a:p>
            <a:pPr marL="342900" lvl="0" indent="-342900" algn="justLow">
              <a:lnSpc>
                <a:spcPct val="115000"/>
              </a:lnSpc>
              <a:buFont typeface="+mj-lt"/>
              <a:buAutoNum type="arabicPeriod"/>
              <a:tabLst>
                <a:tab pos="125730" algn="l"/>
                <a:tab pos="215900" algn="l"/>
              </a:tabLst>
            </a:pPr>
            <a:r>
              <a:rPr lang="ar-EG" b="1" dirty="0">
                <a:latin typeface="Times New Roman"/>
                <a:ea typeface="Calibri"/>
                <a:cs typeface="Simplified Arabic"/>
              </a:rPr>
              <a:t>مفهوم تبادل الزيارات بين المعلمين:</a:t>
            </a:r>
            <a:endParaRPr lang="en-US" sz="2800" dirty="0">
              <a:latin typeface="Times New Roman"/>
              <a:ea typeface="Calibri"/>
              <a:cs typeface="Simplified Arabic"/>
            </a:endParaRPr>
          </a:p>
          <a:p>
            <a:pPr algn="justLow">
              <a:lnSpc>
                <a:spcPct val="115000"/>
              </a:lnSpc>
            </a:pPr>
            <a:r>
              <a:rPr lang="ar-EG" dirty="0">
                <a:latin typeface="Times New Roman"/>
                <a:ea typeface="Calibri"/>
                <a:cs typeface="Simplified Arabic"/>
              </a:rPr>
              <a:t>يعرف هذا الأسلوب بأنه زيارة يقوم بها زميل لزميل آخر في نفس المدرسة أو مدرسة مجاورة لتحقيق أهداف معينة وضمن خطة محددة يتعاون من خلالها المشرف التربوي ومدراء المدارس والمعلمون.</a:t>
            </a:r>
            <a:endParaRPr lang="en-US" sz="2800" dirty="0">
              <a:latin typeface="Times New Roman"/>
              <a:ea typeface="Calibri"/>
              <a:cs typeface="Simplified Arabic"/>
            </a:endParaRPr>
          </a:p>
          <a:p>
            <a:pPr marL="228600" algn="justLow">
              <a:lnSpc>
                <a:spcPct val="115000"/>
              </a:lnSpc>
            </a:pPr>
            <a:r>
              <a:rPr lang="ar-EG" dirty="0">
                <a:latin typeface="Times New Roman"/>
                <a:ea typeface="Calibri"/>
                <a:cs typeface="Simplified Arabic"/>
              </a:rPr>
              <a:t>كما هي أسلوب إشرافي مخطط له من قبل مدير المدرسة أو المشرف التربوي؛ لكي يتم من خلاله زيارة معلمي المدرسة الواحدة أو عدة مدارس متجاورة لمعلم آخر في نفس تخصص المادة داخل الصف.</a:t>
            </a:r>
            <a:endParaRPr lang="en-US" sz="2800" dirty="0">
              <a:latin typeface="Times New Roman"/>
              <a:ea typeface="Calibri"/>
              <a:cs typeface="Simplified Arabic"/>
            </a:endParaRPr>
          </a:p>
          <a:p>
            <a:pPr algn="justLow">
              <a:lnSpc>
                <a:spcPct val="115000"/>
              </a:lnSpc>
            </a:pPr>
            <a:r>
              <a:rPr lang="ar-EG" dirty="0">
                <a:latin typeface="Times New Roman"/>
                <a:ea typeface="Calibri"/>
                <a:cs typeface="Simplified Arabic"/>
              </a:rPr>
              <a:t>ويعرف أيضًا هذا الأسلوب بأنه عبارة عن وسيط إشرافي تعاوني منظم ومباشر، يقوم من خلاله أحد المعلمين أو بعضهم بزيارة زميل لهم داخل الصف أو خارجه إما في المدرسة ذاتها أو في مدرسة مجاورة بالتنسيق مع المشرف التربوي من أجل تبادل الخبرات بين العاملين التربويين.</a:t>
            </a:r>
            <a:endParaRPr lang="en-US" sz="2800" dirty="0">
              <a:latin typeface="Times New Roman"/>
              <a:ea typeface="Calibri"/>
              <a:cs typeface="Simplified Arabic"/>
            </a:endParaRPr>
          </a:p>
          <a:p>
            <a:pPr algn="justLow">
              <a:lnSpc>
                <a:spcPct val="115000"/>
              </a:lnSpc>
            </a:pPr>
            <a:r>
              <a:rPr lang="ar-EG" dirty="0">
                <a:latin typeface="Times New Roman"/>
                <a:ea typeface="Calibri"/>
                <a:cs typeface="Simplified Arabic"/>
              </a:rPr>
              <a:t>وهو أسلوب حديث ومحبب لدي المعلمين والمديرين والمشرفين ويمكن استخدامه بكفاية وجهد أقل من الزيارة الصفية، ولابد أن تكون هذه الزيارات لمدارس أو معلمين مميزين بأساليب التدريس أو الوسائل التعليمية أو النشاطات الصفية أو اللاصفية.</a:t>
            </a:r>
            <a:endParaRPr lang="en-US" sz="2800" dirty="0">
              <a:latin typeface="Times New Roman"/>
              <a:ea typeface="Calibri"/>
              <a:cs typeface="Simplified Arabic"/>
            </a:endParaRPr>
          </a:p>
          <a:p>
            <a:pPr marL="0" lvl="0" indent="0" algn="just">
              <a:lnSpc>
                <a:spcPct val="115000"/>
              </a:lnSpc>
              <a:buNone/>
            </a:pPr>
            <a:endParaRPr lang="ar-EG" dirty="0"/>
          </a:p>
        </p:txBody>
      </p:sp>
      <p:sp>
        <p:nvSpPr>
          <p:cNvPr id="2" name="Title 1"/>
          <p:cNvSpPr>
            <a:spLocks noGrp="1"/>
          </p:cNvSpPr>
          <p:nvPr>
            <p:ph type="title"/>
          </p:nvPr>
        </p:nvSpPr>
        <p:spPr/>
        <p:txBody>
          <a:bodyPr/>
          <a:lstStyle/>
          <a:p>
            <a:pPr marL="342900" lvl="0" indent="-342900">
              <a:lnSpc>
                <a:spcPct val="115000"/>
              </a:lnSpc>
            </a:pPr>
            <a:r>
              <a:rPr lang="ar-EG" b="1" dirty="0" smtClean="0">
                <a:latin typeface="Times New Roman"/>
                <a:ea typeface="Calibri"/>
                <a:cs typeface="Simplified Arabic"/>
              </a:rPr>
              <a:t>اسلوب تبادل </a:t>
            </a:r>
            <a:r>
              <a:rPr lang="ar-EG" b="1" dirty="0">
                <a:latin typeface="Times New Roman"/>
                <a:ea typeface="Calibri"/>
                <a:cs typeface="Simplified Arabic"/>
              </a:rPr>
              <a:t>الزيارات بين المعلمين:</a:t>
            </a:r>
            <a:endParaRPr lang="en-US" sz="4800" dirty="0">
              <a:latin typeface="Times New Roman"/>
              <a:ea typeface="Calibri"/>
              <a:cs typeface="Simplified Arabic"/>
            </a:endParaRPr>
          </a:p>
        </p:txBody>
      </p:sp>
    </p:spTree>
    <p:extLst>
      <p:ext uri="{BB962C8B-B14F-4D97-AF65-F5344CB8AC3E}">
        <p14:creationId xmlns:p14="http://schemas.microsoft.com/office/powerpoint/2010/main" val="10629186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764704"/>
            <a:ext cx="7408333" cy="5544616"/>
          </a:xfrm>
        </p:spPr>
        <p:txBody>
          <a:bodyPr>
            <a:normAutofit fontScale="92500" lnSpcReduction="20000"/>
          </a:bodyPr>
          <a:lstStyle/>
          <a:p>
            <a:pPr marL="342900" lvl="0" indent="-342900" algn="justLow">
              <a:lnSpc>
                <a:spcPct val="115000"/>
              </a:lnSpc>
              <a:buFont typeface="+mj-lt"/>
              <a:buAutoNum type="arabicPeriod"/>
              <a:tabLst>
                <a:tab pos="125730" algn="l"/>
                <a:tab pos="215900" algn="l"/>
              </a:tabLst>
            </a:pPr>
            <a:r>
              <a:rPr lang="ar-EG" b="1" dirty="0">
                <a:latin typeface="Times New Roman"/>
                <a:ea typeface="Calibri"/>
                <a:cs typeface="Simplified Arabic"/>
              </a:rPr>
              <a:t>ضوابط استخدام أسلوب تبادل الزيارات بين المعلمين: </a:t>
            </a:r>
            <a:r>
              <a:rPr lang="ar-EG" dirty="0">
                <a:latin typeface="Times New Roman"/>
                <a:ea typeface="Calibri"/>
                <a:cs typeface="Simplified Arabic"/>
              </a:rPr>
              <a:t>من</a:t>
            </a:r>
            <a:r>
              <a:rPr lang="ar-EG" b="1" dirty="0">
                <a:latin typeface="Times New Roman"/>
                <a:ea typeface="Calibri"/>
                <a:cs typeface="Simplified Arabic"/>
              </a:rPr>
              <a:t> </a:t>
            </a:r>
            <a:r>
              <a:rPr lang="ar-EG" dirty="0">
                <a:latin typeface="Times New Roman"/>
                <a:ea typeface="Calibri"/>
                <a:cs typeface="Simplified Arabic"/>
              </a:rPr>
              <a:t>ضوابط استخدام هذا الأسلوب ما يلي:</a:t>
            </a:r>
            <a:endParaRPr lang="en-US" sz="2800" dirty="0">
              <a:latin typeface="Times New Roman"/>
              <a:ea typeface="Calibri"/>
              <a:cs typeface="Simplified Arabic"/>
            </a:endParaRPr>
          </a:p>
          <a:p>
            <a:pPr marL="342900" lvl="0" indent="-342900" algn="justLow">
              <a:lnSpc>
                <a:spcPct val="115000"/>
              </a:lnSpc>
              <a:spcBef>
                <a:spcPts val="600"/>
              </a:spcBef>
              <a:buFont typeface="Simplified Arabic"/>
              <a:buChar char="-"/>
            </a:pPr>
            <a:r>
              <a:rPr lang="ar-EG" dirty="0">
                <a:latin typeface="Times New Roman"/>
                <a:ea typeface="Calibri"/>
                <a:cs typeface="Simplified Arabic"/>
              </a:rPr>
              <a:t>تحديد المشرف والمعلم الزائر والمعلم المزور هدفاً أو عدة أهداف واضحة للزيارة.</a:t>
            </a:r>
            <a:endParaRPr lang="en-US" sz="2800" dirty="0">
              <a:latin typeface="Times New Roman"/>
              <a:ea typeface="Calibri"/>
              <a:cs typeface="Simplified Arabic"/>
            </a:endParaRPr>
          </a:p>
          <a:p>
            <a:pPr marL="342900" lvl="0" indent="-342900" algn="justLow">
              <a:lnSpc>
                <a:spcPct val="115000"/>
              </a:lnSpc>
              <a:spcBef>
                <a:spcPts val="600"/>
              </a:spcBef>
              <a:buFont typeface="Simplified Arabic"/>
              <a:buChar char="-"/>
            </a:pPr>
            <a:r>
              <a:rPr lang="ar-EG" dirty="0">
                <a:latin typeface="Times New Roman"/>
                <a:ea typeface="Calibri"/>
                <a:cs typeface="Simplified Arabic"/>
              </a:rPr>
              <a:t>أن يقوم المشرف بتوعية المعلمين بأهمية البرنامج وأهدافه قبل البدء باستخدامه.</a:t>
            </a:r>
            <a:endParaRPr lang="en-US" sz="2800" dirty="0">
              <a:latin typeface="Times New Roman"/>
              <a:ea typeface="Calibri"/>
              <a:cs typeface="Simplified Arabic"/>
            </a:endParaRPr>
          </a:p>
          <a:p>
            <a:pPr marL="342900" lvl="0" indent="-342900" algn="justLow">
              <a:lnSpc>
                <a:spcPct val="115000"/>
              </a:lnSpc>
              <a:spcBef>
                <a:spcPts val="600"/>
              </a:spcBef>
              <a:buFont typeface="Simplified Arabic"/>
              <a:buChar char="-"/>
            </a:pPr>
            <a:r>
              <a:rPr lang="ar-EG" dirty="0">
                <a:latin typeface="Times New Roman"/>
                <a:ea typeface="Calibri"/>
                <a:cs typeface="Simplified Arabic"/>
              </a:rPr>
              <a:t>تحديد وقت يناسب الجميع للزيارة.</a:t>
            </a:r>
            <a:endParaRPr lang="en-US" sz="2800" dirty="0">
              <a:latin typeface="Times New Roman"/>
              <a:ea typeface="Calibri"/>
              <a:cs typeface="Simplified Arabic"/>
            </a:endParaRPr>
          </a:p>
          <a:p>
            <a:pPr marL="342900" lvl="0" indent="-342900" algn="justLow">
              <a:lnSpc>
                <a:spcPct val="115000"/>
              </a:lnSpc>
              <a:spcBef>
                <a:spcPts val="600"/>
              </a:spcBef>
              <a:buFont typeface="Simplified Arabic"/>
              <a:buChar char="-"/>
            </a:pPr>
            <a:r>
              <a:rPr lang="ar-EG" dirty="0">
                <a:latin typeface="Times New Roman"/>
                <a:ea typeface="Calibri"/>
                <a:cs typeface="Simplified Arabic"/>
              </a:rPr>
              <a:t>موافقة المعلم المزار لزيارة زملائه له، وعلى المعلم الزائر تسجيل ملاحظاته ليتم مناقشتها بعد الزيارة.</a:t>
            </a:r>
            <a:endParaRPr lang="en-US" sz="2800" dirty="0">
              <a:latin typeface="Times New Roman"/>
              <a:ea typeface="Calibri"/>
              <a:cs typeface="Simplified Arabic"/>
            </a:endParaRPr>
          </a:p>
          <a:p>
            <a:pPr marL="342900" lvl="0" indent="-342900" algn="justLow">
              <a:lnSpc>
                <a:spcPct val="115000"/>
              </a:lnSpc>
              <a:spcBef>
                <a:spcPts val="600"/>
              </a:spcBef>
              <a:buFont typeface="Simplified Arabic"/>
              <a:buChar char="-"/>
            </a:pPr>
            <a:r>
              <a:rPr lang="ar-EG" dirty="0">
                <a:latin typeface="Times New Roman"/>
                <a:ea typeface="Calibri"/>
                <a:cs typeface="Simplified Arabic"/>
              </a:rPr>
              <a:t>أن يكون دخول المعلمين الزائرين مع بداية الحصة وخروجهم مع نهايتها.</a:t>
            </a:r>
            <a:endParaRPr lang="en-US" sz="2800" dirty="0">
              <a:latin typeface="Times New Roman"/>
              <a:ea typeface="Calibri"/>
              <a:cs typeface="Simplified Arabic"/>
            </a:endParaRPr>
          </a:p>
          <a:p>
            <a:pPr marL="342900" lvl="0" indent="-342900" algn="justLow">
              <a:lnSpc>
                <a:spcPct val="115000"/>
              </a:lnSpc>
              <a:spcBef>
                <a:spcPts val="600"/>
              </a:spcBef>
              <a:buFont typeface="Simplified Arabic"/>
              <a:buChar char="-"/>
            </a:pPr>
            <a:r>
              <a:rPr lang="ar-EG" dirty="0">
                <a:latin typeface="Times New Roman"/>
                <a:ea typeface="Calibri"/>
                <a:cs typeface="Simplified Arabic"/>
              </a:rPr>
              <a:t>عقد اجتماع بعد الزيارة لمناقشة الملاحظات ومدى تحقيق الأهداف من الزيارة.</a:t>
            </a:r>
            <a:endParaRPr lang="en-US" sz="2800" dirty="0">
              <a:latin typeface="Times New Roman"/>
              <a:ea typeface="Calibri"/>
              <a:cs typeface="Simplified Arabic"/>
            </a:endParaRPr>
          </a:p>
          <a:p>
            <a:pPr marL="342900" lvl="0" indent="-342900" algn="justLow">
              <a:lnSpc>
                <a:spcPct val="115000"/>
              </a:lnSpc>
              <a:spcBef>
                <a:spcPts val="600"/>
              </a:spcBef>
              <a:buFont typeface="Simplified Arabic"/>
              <a:buChar char="-"/>
            </a:pPr>
            <a:r>
              <a:rPr lang="ar-EG" dirty="0">
                <a:latin typeface="Times New Roman"/>
                <a:ea typeface="Calibri"/>
                <a:cs typeface="Simplified Arabic"/>
              </a:rPr>
              <a:t>تقديم المساعدة للمعلم الذي ستتم زيارته في مجالات التخطيط والتنفيذ والتقويم</a:t>
            </a:r>
            <a:r>
              <a:rPr lang="ar-EG" dirty="0" smtClean="0">
                <a:latin typeface="Times New Roman"/>
                <a:ea typeface="Calibri"/>
                <a:cs typeface="Simplified Arabic"/>
              </a:rPr>
              <a:t>.</a:t>
            </a:r>
          </a:p>
          <a:p>
            <a:pPr marL="342900" lvl="0" indent="-342900" algn="justLow">
              <a:lnSpc>
                <a:spcPct val="115000"/>
              </a:lnSpc>
              <a:spcBef>
                <a:spcPts val="600"/>
              </a:spcBef>
              <a:buFont typeface="Simplified Arabic"/>
              <a:buChar char="-"/>
            </a:pPr>
            <a:r>
              <a:rPr lang="ar-EG" sz="2800" dirty="0">
                <a:latin typeface="Times New Roman"/>
                <a:ea typeface="Calibri"/>
                <a:cs typeface="Simplified Arabic"/>
              </a:rPr>
              <a:t>أن يشمل برنامج الزيارات جميع فئات المعلمين وليس القدماء والمبدعين فقط.</a:t>
            </a:r>
            <a:endParaRPr lang="en-US" sz="3200" dirty="0">
              <a:latin typeface="Times New Roman"/>
              <a:ea typeface="Calibri"/>
              <a:cs typeface="Simplified Arabic"/>
            </a:endParaRPr>
          </a:p>
          <a:p>
            <a:pPr marL="342900" lvl="0" indent="-342900" algn="justLow">
              <a:lnSpc>
                <a:spcPct val="115000"/>
              </a:lnSpc>
              <a:spcBef>
                <a:spcPts val="600"/>
              </a:spcBef>
              <a:buFont typeface="Simplified Arabic"/>
              <a:buChar char="-"/>
            </a:pPr>
            <a:r>
              <a:rPr lang="ar-EG" sz="2800" dirty="0">
                <a:latin typeface="Times New Roman"/>
                <a:ea typeface="Calibri"/>
                <a:cs typeface="Simplified Arabic"/>
              </a:rPr>
              <a:t>أن يهيئ المشرف ومدير المدرسة الظروف المادية والاتصالات الرسمية اللازمة لنجاح هذا الأسلوب.</a:t>
            </a:r>
            <a:endParaRPr lang="en-US" sz="3200" dirty="0">
              <a:latin typeface="Times New Roman"/>
              <a:ea typeface="Calibri"/>
              <a:cs typeface="Simplified Arabic"/>
            </a:endParaRPr>
          </a:p>
          <a:p>
            <a:pPr marL="342900" lvl="0" indent="-342900" algn="justLow">
              <a:lnSpc>
                <a:spcPct val="115000"/>
              </a:lnSpc>
              <a:spcBef>
                <a:spcPts val="600"/>
              </a:spcBef>
              <a:buFont typeface="Simplified Arabic"/>
              <a:buChar char="-"/>
            </a:pPr>
            <a:endParaRPr lang="en-US" sz="2800" dirty="0">
              <a:effectLst/>
              <a:latin typeface="Times New Roman"/>
              <a:ea typeface="Calibri"/>
              <a:cs typeface="Simplified Arabic"/>
            </a:endParaRPr>
          </a:p>
        </p:txBody>
      </p:sp>
    </p:spTree>
    <p:extLst>
      <p:ext uri="{BB962C8B-B14F-4D97-AF65-F5344CB8AC3E}">
        <p14:creationId xmlns:p14="http://schemas.microsoft.com/office/powerpoint/2010/main" val="10629186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342900" lvl="0" indent="-342900" algn="justLow">
              <a:lnSpc>
                <a:spcPct val="115000"/>
              </a:lnSpc>
              <a:buFont typeface="+mj-lt"/>
              <a:buAutoNum type="arabicPeriod"/>
              <a:tabLst>
                <a:tab pos="125730" algn="l"/>
                <a:tab pos="215900" algn="l"/>
              </a:tabLst>
            </a:pPr>
            <a:r>
              <a:rPr lang="ar-EG" dirty="0" smtClean="0">
                <a:latin typeface="Times New Roman"/>
                <a:ea typeface="Calibri"/>
                <a:cs typeface="Simplified Arabic"/>
              </a:rPr>
              <a:t>يحقق </a:t>
            </a:r>
            <a:r>
              <a:rPr lang="ar-EG" dirty="0">
                <a:latin typeface="Times New Roman"/>
                <a:ea typeface="Calibri"/>
                <a:cs typeface="Simplified Arabic"/>
              </a:rPr>
              <a:t>أسلوب تبادل الزيارات بين المعلمين عدة أهداف منها ما يلي:</a:t>
            </a:r>
            <a:endParaRPr lang="en-US" sz="2800" dirty="0">
              <a:latin typeface="Times New Roman"/>
              <a:ea typeface="Calibri"/>
              <a:cs typeface="Simplified Arabic"/>
            </a:endParaRPr>
          </a:p>
          <a:p>
            <a:pPr marL="342900" lvl="0" indent="-342900" algn="justLow">
              <a:lnSpc>
                <a:spcPct val="115000"/>
              </a:lnSpc>
              <a:spcBef>
                <a:spcPts val="600"/>
              </a:spcBef>
              <a:buFont typeface="Wingdings 3"/>
              <a:buChar char=""/>
            </a:pPr>
            <a:r>
              <a:rPr lang="ar-EG" dirty="0">
                <a:latin typeface="Times New Roman"/>
                <a:ea typeface="Calibri"/>
                <a:cs typeface="Simplified Arabic"/>
              </a:rPr>
              <a:t>يمكن المعلم من الاطلاع على المشكلات والصعوبات التي يعيشها زملاؤه المعلمون.</a:t>
            </a:r>
            <a:endParaRPr lang="en-US" sz="2800" dirty="0">
              <a:latin typeface="Times New Roman"/>
              <a:ea typeface="Calibri"/>
              <a:cs typeface="Simplified Arabic"/>
            </a:endParaRPr>
          </a:p>
          <a:p>
            <a:pPr marL="342900" lvl="0" indent="-342900" algn="justLow">
              <a:lnSpc>
                <a:spcPct val="115000"/>
              </a:lnSpc>
              <a:spcBef>
                <a:spcPts val="600"/>
              </a:spcBef>
              <a:buFont typeface="Wingdings 3"/>
              <a:buChar char=""/>
            </a:pPr>
            <a:r>
              <a:rPr lang="ar-EG" dirty="0">
                <a:latin typeface="Times New Roman"/>
                <a:ea typeface="Calibri"/>
                <a:cs typeface="Simplified Arabic"/>
              </a:rPr>
              <a:t>الاطلاع على أساليب التدريس في مختلف المدارس والمراحل التعليمية.</a:t>
            </a:r>
            <a:endParaRPr lang="en-US" sz="2800" dirty="0">
              <a:latin typeface="Times New Roman"/>
              <a:ea typeface="Calibri"/>
              <a:cs typeface="Simplified Arabic"/>
            </a:endParaRPr>
          </a:p>
          <a:p>
            <a:pPr marL="342900" lvl="0" indent="-342900" algn="justLow">
              <a:lnSpc>
                <a:spcPct val="115000"/>
              </a:lnSpc>
              <a:buFont typeface="Wingdings 3"/>
              <a:buChar char=""/>
            </a:pPr>
            <a:r>
              <a:rPr lang="ar-EG" dirty="0">
                <a:latin typeface="Times New Roman"/>
                <a:ea typeface="Calibri"/>
                <a:cs typeface="Simplified Arabic"/>
              </a:rPr>
              <a:t>تؤدي إلى نقل الخبرات بين المعلمين.</a:t>
            </a:r>
            <a:endParaRPr lang="en-US" sz="2800" dirty="0">
              <a:latin typeface="Times New Roman"/>
              <a:ea typeface="Calibri"/>
              <a:cs typeface="Simplified Arabic"/>
            </a:endParaRPr>
          </a:p>
          <a:p>
            <a:pPr marL="342900" lvl="0" indent="-342900" algn="justLow">
              <a:lnSpc>
                <a:spcPct val="115000"/>
              </a:lnSpc>
              <a:buFont typeface="Wingdings 3"/>
              <a:buChar char=""/>
            </a:pPr>
            <a:r>
              <a:rPr lang="ar-EG" dirty="0">
                <a:latin typeface="Times New Roman"/>
                <a:ea typeface="Calibri"/>
                <a:cs typeface="Simplified Arabic"/>
              </a:rPr>
              <a:t>تخرج المعلم من الانعزالية مع نفسه من خلال اشتراكه مع زملائه المعلمين.</a:t>
            </a:r>
            <a:endParaRPr lang="en-US" sz="2800" dirty="0">
              <a:latin typeface="Times New Roman"/>
              <a:ea typeface="Calibri"/>
              <a:cs typeface="Simplified Arabic"/>
            </a:endParaRPr>
          </a:p>
          <a:p>
            <a:pPr marL="342900" lvl="0" indent="-342900" algn="justLow">
              <a:lnSpc>
                <a:spcPct val="115000"/>
              </a:lnSpc>
              <a:buFont typeface="Wingdings 3"/>
              <a:buChar char=""/>
            </a:pPr>
            <a:r>
              <a:rPr lang="ar-EG" dirty="0">
                <a:latin typeface="Times New Roman"/>
                <a:ea typeface="Calibri"/>
                <a:cs typeface="Simplified Arabic"/>
              </a:rPr>
              <a:t>إعطاء المعلم فرصة لتقويم عمله ومقارنة أدائه بأداء الآخرين.</a:t>
            </a:r>
            <a:endParaRPr lang="en-US" sz="2800" dirty="0">
              <a:latin typeface="Times New Roman"/>
              <a:ea typeface="Calibri"/>
              <a:cs typeface="Simplified Arabic"/>
            </a:endParaRPr>
          </a:p>
          <a:p>
            <a:pPr marL="342900" lvl="0" indent="-342900" algn="justLow">
              <a:lnSpc>
                <a:spcPct val="115000"/>
              </a:lnSpc>
              <a:buFont typeface="Wingdings 3"/>
              <a:buChar char=""/>
            </a:pPr>
            <a:r>
              <a:rPr lang="ar-EG" dirty="0">
                <a:latin typeface="Times New Roman"/>
                <a:ea typeface="Calibri"/>
                <a:cs typeface="Simplified Arabic"/>
              </a:rPr>
              <a:t>زيادة النمو المهني للمعلمين من خلال الاستفادة من تجارب زملائه.</a:t>
            </a:r>
            <a:endParaRPr lang="en-US" sz="2800" dirty="0">
              <a:latin typeface="Times New Roman"/>
              <a:ea typeface="Calibri"/>
              <a:cs typeface="Simplified Arabic"/>
            </a:endParaRPr>
          </a:p>
          <a:p>
            <a:pPr marL="342900" lvl="0" indent="-342900" algn="justLow">
              <a:lnSpc>
                <a:spcPct val="115000"/>
              </a:lnSpc>
              <a:buFont typeface="Wingdings 3"/>
              <a:buChar char=""/>
            </a:pPr>
            <a:r>
              <a:rPr lang="ar-EG" dirty="0">
                <a:latin typeface="Times New Roman"/>
                <a:ea typeface="Calibri"/>
                <a:cs typeface="Simplified Arabic"/>
              </a:rPr>
              <a:t>تقريب وجهات النظر بين معلمي المادة الواحدة والمعلمين بوجه عام.</a:t>
            </a:r>
            <a:endParaRPr lang="en-US" sz="2800" dirty="0">
              <a:latin typeface="Times New Roman"/>
              <a:ea typeface="Calibri"/>
              <a:cs typeface="Simplified Arabic"/>
            </a:endParaRPr>
          </a:p>
          <a:p>
            <a:pPr marL="342900" lvl="0" indent="-342900" algn="justLow">
              <a:lnSpc>
                <a:spcPct val="115000"/>
              </a:lnSpc>
              <a:buFont typeface="Wingdings 3"/>
              <a:buChar char=""/>
            </a:pPr>
            <a:r>
              <a:rPr lang="ar-EG" dirty="0">
                <a:latin typeface="Times New Roman"/>
                <a:ea typeface="Calibri"/>
                <a:cs typeface="Simplified Arabic"/>
              </a:rPr>
              <a:t>تشجيع المعلمين المبدعين وتطوير ممارساتهم.</a:t>
            </a:r>
            <a:endParaRPr lang="en-US" sz="2800" dirty="0">
              <a:latin typeface="Times New Roman"/>
              <a:ea typeface="Calibri"/>
              <a:cs typeface="Simplified Arabic"/>
            </a:endParaRPr>
          </a:p>
          <a:p>
            <a:pPr algn="just"/>
            <a:endParaRPr lang="ar-EG" dirty="0"/>
          </a:p>
        </p:txBody>
      </p:sp>
      <p:sp>
        <p:nvSpPr>
          <p:cNvPr id="2" name="Title 1"/>
          <p:cNvSpPr>
            <a:spLocks noGrp="1"/>
          </p:cNvSpPr>
          <p:nvPr>
            <p:ph type="title"/>
          </p:nvPr>
        </p:nvSpPr>
        <p:spPr/>
        <p:txBody>
          <a:bodyPr/>
          <a:lstStyle/>
          <a:p>
            <a:r>
              <a:rPr lang="ar-EG" b="1" dirty="0">
                <a:latin typeface="Times New Roman"/>
                <a:ea typeface="Calibri"/>
                <a:cs typeface="Simplified Arabic"/>
              </a:rPr>
              <a:t>أهداف تبادل الزيارات بين المعلمين:</a:t>
            </a:r>
            <a:endParaRPr lang="ar-EG" dirty="0"/>
          </a:p>
        </p:txBody>
      </p:sp>
    </p:spTree>
    <p:extLst>
      <p:ext uri="{BB962C8B-B14F-4D97-AF65-F5344CB8AC3E}">
        <p14:creationId xmlns:p14="http://schemas.microsoft.com/office/powerpoint/2010/main" val="10629186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1556792"/>
            <a:ext cx="7408333" cy="4569371"/>
          </a:xfrm>
        </p:spPr>
        <p:txBody>
          <a:bodyPr>
            <a:normAutofit lnSpcReduction="10000"/>
          </a:bodyPr>
          <a:lstStyle/>
          <a:p>
            <a:pPr algn="justLow">
              <a:lnSpc>
                <a:spcPct val="115000"/>
              </a:lnSpc>
            </a:pPr>
            <a:r>
              <a:rPr lang="ar-EG" dirty="0" smtClean="0">
                <a:latin typeface="Times New Roman"/>
                <a:ea typeface="Calibri"/>
                <a:cs typeface="Simplified Arabic"/>
              </a:rPr>
              <a:t>تعتبر </a:t>
            </a:r>
            <a:r>
              <a:rPr lang="ar-EG" dirty="0">
                <a:latin typeface="Times New Roman"/>
                <a:ea typeface="Calibri"/>
                <a:cs typeface="Simplified Arabic"/>
              </a:rPr>
              <a:t>الدروس التطبيقية أحد الأساليب الإشرافية المهمة التي يستخدمها المشرف التربوي للرفع من أداء المعلمين مهنيًا، وتطوير أدائهم خاصة في ما يتعلق باستخدامات تقنيات التعليم، والتي شاع استخدامها منذ فترة طويلة، والغرض الأساسي منها هو إعطاء فكرة واضحة عن طريقة تدريس أو مهارة أو توضيح كيفية التدريب علي مهارة معينة بأسلوب عملي محسوس.</a:t>
            </a:r>
            <a:endParaRPr lang="en-US" sz="2800" dirty="0">
              <a:latin typeface="Times New Roman"/>
              <a:ea typeface="Calibri"/>
              <a:cs typeface="Simplified Arabic"/>
            </a:endParaRPr>
          </a:p>
          <a:p>
            <a:pPr algn="justLow">
              <a:lnSpc>
                <a:spcPct val="115000"/>
              </a:lnSpc>
            </a:pPr>
            <a:r>
              <a:rPr lang="ar-EG" dirty="0">
                <a:latin typeface="Times New Roman"/>
                <a:ea typeface="Calibri"/>
                <a:cs typeface="Simplified Arabic"/>
              </a:rPr>
              <a:t>كما تعتبر الدروس التوضيحية من أقوي أساليب الإشراف التربوي أثراً في تطوير الأداء المهني للمعلم، لأنها نشاط عملي يقوم به المشرف، أو معلم متميز داخل الصف، وبحضور عدد من المعلمين لعرض طريقة تدريس فعالة، أو مهارة يرغب المشرف في إقناع المعلمين بفاعليتها وأهمية استخدامها بطريقة عملية.</a:t>
            </a:r>
            <a:endParaRPr lang="en-US" sz="2800" dirty="0">
              <a:latin typeface="Times New Roman"/>
              <a:ea typeface="Calibri"/>
              <a:cs typeface="Simplified Arabic"/>
            </a:endParaRPr>
          </a:p>
          <a:p>
            <a:endParaRPr lang="ar-EG" dirty="0"/>
          </a:p>
        </p:txBody>
      </p:sp>
      <p:sp>
        <p:nvSpPr>
          <p:cNvPr id="2" name="Title 1"/>
          <p:cNvSpPr>
            <a:spLocks noGrp="1"/>
          </p:cNvSpPr>
          <p:nvPr>
            <p:ph type="title"/>
          </p:nvPr>
        </p:nvSpPr>
        <p:spPr/>
        <p:txBody>
          <a:bodyPr>
            <a:normAutofit fontScale="90000"/>
          </a:bodyPr>
          <a:lstStyle/>
          <a:p>
            <a:r>
              <a:rPr lang="ar-EG" b="1" dirty="0">
                <a:latin typeface="Times New Roman"/>
                <a:ea typeface="Calibri"/>
                <a:cs typeface="Simplified Arabic"/>
              </a:rPr>
              <a:t>الدروس التوضيحية (التطبيقية):</a:t>
            </a:r>
            <a:r>
              <a:rPr lang="en-US" sz="4800" dirty="0">
                <a:latin typeface="Times New Roman"/>
                <a:ea typeface="Calibri"/>
                <a:cs typeface="Simplified Arabic"/>
              </a:rPr>
              <a:t/>
            </a:r>
            <a:br>
              <a:rPr lang="en-US" sz="4800" dirty="0">
                <a:latin typeface="Times New Roman"/>
                <a:ea typeface="Calibri"/>
                <a:cs typeface="Simplified Arabic"/>
              </a:rPr>
            </a:br>
            <a:endParaRPr lang="ar-EG" dirty="0"/>
          </a:p>
        </p:txBody>
      </p:sp>
    </p:spTree>
    <p:extLst>
      <p:ext uri="{BB962C8B-B14F-4D97-AF65-F5344CB8AC3E}">
        <p14:creationId xmlns:p14="http://schemas.microsoft.com/office/powerpoint/2010/main" val="10629186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692696"/>
            <a:ext cx="7408333" cy="5433467"/>
          </a:xfrm>
        </p:spPr>
        <p:txBody>
          <a:bodyPr>
            <a:normAutofit/>
          </a:bodyPr>
          <a:lstStyle/>
          <a:p>
            <a:pPr marL="342900" lvl="0" indent="-342900" algn="just">
              <a:spcAft>
                <a:spcPts val="1000"/>
              </a:spcAft>
              <a:buFont typeface="Wingdings"/>
              <a:buChar char=""/>
            </a:pPr>
            <a:r>
              <a:rPr lang="ar-EG" dirty="0">
                <a:latin typeface="Times New Roman"/>
                <a:ea typeface="Calibri"/>
                <a:cs typeface="Simplified Arabic"/>
              </a:rPr>
              <a:t>كما يعرف الدرس التطبيقي بأنه درس يقدمه معلم متميز أو المشرف للمعلمين بشكل مباشر، أو عن طريق الفيديو من أجل اطلاع المعلمين علي أفضل الطرق أو توضيح فكرة أو وسيلة تعليمية يرغب المشرف التربوي في إقناع المعلمين بفعاليتها وأهمية توظيفيها، وذلك لإثارة دافعيتهم لتجريب واستخدام طرق جديدة</a:t>
            </a:r>
            <a:r>
              <a:rPr lang="ar-EG" dirty="0" smtClean="0">
                <a:latin typeface="Times New Roman"/>
                <a:ea typeface="Calibri"/>
                <a:cs typeface="Simplified Arabic"/>
              </a:rPr>
              <a:t>.</a:t>
            </a:r>
          </a:p>
          <a:p>
            <a:pPr marL="342900" lvl="0" indent="-342900" algn="justLow">
              <a:lnSpc>
                <a:spcPct val="115000"/>
              </a:lnSpc>
              <a:buFont typeface="+mj-lt"/>
              <a:buAutoNum type="arabicPeriod"/>
              <a:tabLst>
                <a:tab pos="125730" algn="l"/>
                <a:tab pos="306070" algn="l"/>
              </a:tabLst>
            </a:pPr>
            <a:r>
              <a:rPr lang="ar-EG" b="1" dirty="0">
                <a:latin typeface="Times New Roman"/>
                <a:ea typeface="Calibri"/>
                <a:cs typeface="Simplified Arabic"/>
              </a:rPr>
              <a:t>المهارات التي يكتسبها المعلم من خلال تنفيذ أسلوب الدروس التوضيحية، </a:t>
            </a:r>
            <a:r>
              <a:rPr lang="ar-EG" dirty="0">
                <a:latin typeface="Times New Roman"/>
                <a:ea typeface="Calibri"/>
                <a:cs typeface="Simplified Arabic"/>
              </a:rPr>
              <a:t>وتتمثل فى:</a:t>
            </a:r>
            <a:endParaRPr lang="en-US" sz="2800" dirty="0">
              <a:latin typeface="Times New Roman"/>
              <a:ea typeface="Calibri"/>
              <a:cs typeface="Simplified Arabic"/>
            </a:endParaRPr>
          </a:p>
          <a:p>
            <a:pPr marL="342900" lvl="0" indent="-342900" algn="justLow">
              <a:lnSpc>
                <a:spcPct val="115000"/>
              </a:lnSpc>
              <a:buFont typeface="Simplified Arabic"/>
              <a:buChar char="-"/>
            </a:pPr>
            <a:r>
              <a:rPr lang="ar-EG" dirty="0">
                <a:latin typeface="Times New Roman"/>
                <a:ea typeface="Calibri"/>
                <a:cs typeface="Simplified Arabic"/>
              </a:rPr>
              <a:t>استخدام طرق تدريسية جديدة.</a:t>
            </a:r>
            <a:endParaRPr lang="en-US" sz="2800" dirty="0">
              <a:latin typeface="Times New Roman"/>
              <a:ea typeface="Calibri"/>
              <a:cs typeface="Simplified Arabic"/>
            </a:endParaRPr>
          </a:p>
          <a:p>
            <a:pPr marL="342900" lvl="0" indent="-342900" algn="justLow">
              <a:lnSpc>
                <a:spcPct val="115000"/>
              </a:lnSpc>
              <a:buFont typeface="Simplified Arabic"/>
              <a:buChar char="-"/>
            </a:pPr>
            <a:r>
              <a:rPr lang="ar-EG" dirty="0">
                <a:latin typeface="Times New Roman"/>
                <a:ea typeface="Calibri"/>
                <a:cs typeface="Simplified Arabic"/>
              </a:rPr>
              <a:t>كيفية استعمال الوسائل التعليمية، وابتكار وسائل جديدة.</a:t>
            </a:r>
            <a:endParaRPr lang="en-US" sz="2800" dirty="0">
              <a:latin typeface="Times New Roman"/>
              <a:ea typeface="Calibri"/>
              <a:cs typeface="Simplified Arabic"/>
            </a:endParaRPr>
          </a:p>
          <a:p>
            <a:pPr marL="342900" lvl="0" indent="-342900" algn="justLow">
              <a:lnSpc>
                <a:spcPct val="115000"/>
              </a:lnSpc>
              <a:buFont typeface="Simplified Arabic"/>
              <a:buChar char="-"/>
            </a:pPr>
            <a:r>
              <a:rPr lang="ar-EG" dirty="0">
                <a:latin typeface="Times New Roman"/>
                <a:ea typeface="Calibri"/>
                <a:cs typeface="Simplified Arabic"/>
              </a:rPr>
              <a:t>مهارات الاتصال والتواصل.</a:t>
            </a:r>
            <a:endParaRPr lang="en-US" sz="2800" dirty="0">
              <a:latin typeface="Times New Roman"/>
              <a:ea typeface="Calibri"/>
              <a:cs typeface="Simplified Arabic"/>
            </a:endParaRPr>
          </a:p>
          <a:p>
            <a:pPr marL="342900" lvl="0" indent="-342900" algn="justLow">
              <a:lnSpc>
                <a:spcPct val="115000"/>
              </a:lnSpc>
              <a:buFont typeface="Simplified Arabic"/>
              <a:buChar char="-"/>
            </a:pPr>
            <a:r>
              <a:rPr lang="ar-EG" dirty="0">
                <a:latin typeface="Times New Roman"/>
                <a:ea typeface="Calibri"/>
                <a:cs typeface="Simplified Arabic"/>
              </a:rPr>
              <a:t>إدارة الصف.</a:t>
            </a:r>
            <a:endParaRPr lang="en-US" sz="2800" dirty="0">
              <a:latin typeface="Times New Roman"/>
              <a:ea typeface="Calibri"/>
              <a:cs typeface="Simplified Arabic"/>
            </a:endParaRPr>
          </a:p>
          <a:p>
            <a:pPr marL="342900" lvl="0" indent="-342900" algn="just">
              <a:spcAft>
                <a:spcPts val="1000"/>
              </a:spcAft>
              <a:buFont typeface="Wingdings"/>
              <a:buChar char=""/>
            </a:pPr>
            <a:endParaRPr lang="ar-EG" dirty="0"/>
          </a:p>
        </p:txBody>
      </p:sp>
      <p:sp>
        <p:nvSpPr>
          <p:cNvPr id="2" name="Title 1"/>
          <p:cNvSpPr>
            <a:spLocks noGrp="1"/>
          </p:cNvSpPr>
          <p:nvPr>
            <p:ph type="title"/>
          </p:nvPr>
        </p:nvSpPr>
        <p:spPr>
          <a:xfrm>
            <a:off x="457200" y="260648"/>
            <a:ext cx="8229600" cy="2376264"/>
          </a:xfrm>
        </p:spPr>
        <p:txBody>
          <a:bodyPr>
            <a:normAutofit/>
          </a:bodyPr>
          <a:lstStyle/>
          <a:p>
            <a:pPr lvl="0"/>
            <a:r>
              <a:rPr lang="en-US" sz="4800" dirty="0">
                <a:latin typeface="Times New Roman"/>
                <a:ea typeface="Calibri"/>
                <a:cs typeface="Simplified Arabic"/>
              </a:rPr>
              <a:t/>
            </a:r>
            <a:br>
              <a:rPr lang="en-US" sz="4800" dirty="0">
                <a:latin typeface="Times New Roman"/>
                <a:ea typeface="Calibri"/>
                <a:cs typeface="Simplified Arabic"/>
              </a:rPr>
            </a:br>
            <a:endParaRPr lang="ar-EG" dirty="0"/>
          </a:p>
        </p:txBody>
      </p:sp>
    </p:spTree>
    <p:extLst>
      <p:ext uri="{BB962C8B-B14F-4D97-AF65-F5344CB8AC3E}">
        <p14:creationId xmlns:p14="http://schemas.microsoft.com/office/powerpoint/2010/main" val="10629186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r>
              <a:rPr lang="en-US" sz="4800" dirty="0" smtClean="0"/>
              <a:t>thanks</a:t>
            </a:r>
            <a:endParaRPr lang="ar-EG" sz="4800" dirty="0"/>
          </a:p>
        </p:txBody>
      </p:sp>
      <p:sp>
        <p:nvSpPr>
          <p:cNvPr id="3" name="Title 2"/>
          <p:cNvSpPr>
            <a:spLocks noGrp="1"/>
          </p:cNvSpPr>
          <p:nvPr>
            <p:ph type="title"/>
          </p:nvPr>
        </p:nvSpPr>
        <p:spPr/>
        <p:txBody>
          <a:bodyPr/>
          <a:lstStyle/>
          <a:p>
            <a:endParaRPr lang="ar-EG"/>
          </a:p>
        </p:txBody>
      </p:sp>
    </p:spTree>
    <p:extLst>
      <p:ext uri="{BB962C8B-B14F-4D97-AF65-F5344CB8AC3E}">
        <p14:creationId xmlns:p14="http://schemas.microsoft.com/office/powerpoint/2010/main" val="249522837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r>
              <a:rPr lang="ar-EG" sz="3600" b="1" dirty="0" smtClean="0"/>
              <a:t>عنوان المحاضرة </a:t>
            </a:r>
          </a:p>
          <a:p>
            <a:pPr algn="ctr"/>
            <a:r>
              <a:rPr lang="ar-EG" sz="3600" b="1" dirty="0" smtClean="0"/>
              <a:t>تابع الجزء الثانى من أساليب الاشراف التربوى </a:t>
            </a:r>
          </a:p>
          <a:p>
            <a:pPr algn="ctr"/>
            <a:r>
              <a:rPr lang="ar-EG" sz="3600" b="1" dirty="0" smtClean="0"/>
              <a:t>تاريخ المحاضرة السبت الموافق</a:t>
            </a:r>
          </a:p>
          <a:p>
            <a:pPr algn="ctr"/>
            <a:r>
              <a:rPr lang="ar-EG" sz="3600" b="1" dirty="0" smtClean="0"/>
              <a:t>21 -3-2020م</a:t>
            </a:r>
          </a:p>
          <a:p>
            <a:endParaRPr lang="ar-EG" dirty="0"/>
          </a:p>
        </p:txBody>
      </p:sp>
      <p:sp>
        <p:nvSpPr>
          <p:cNvPr id="2" name="Title 1"/>
          <p:cNvSpPr>
            <a:spLocks noGrp="1"/>
          </p:cNvSpPr>
          <p:nvPr>
            <p:ph type="title"/>
          </p:nvPr>
        </p:nvSpPr>
        <p:spPr/>
        <p:txBody>
          <a:bodyPr/>
          <a:lstStyle/>
          <a:p>
            <a:endParaRPr lang="ar-EG"/>
          </a:p>
        </p:txBody>
      </p:sp>
    </p:spTree>
    <p:extLst>
      <p:ext uri="{BB962C8B-B14F-4D97-AF65-F5344CB8AC3E}">
        <p14:creationId xmlns:p14="http://schemas.microsoft.com/office/powerpoint/2010/main" val="354083295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Low">
              <a:lnSpc>
                <a:spcPct val="115000"/>
              </a:lnSpc>
            </a:pPr>
            <a:r>
              <a:rPr lang="ar-EG" b="1" dirty="0" smtClean="0"/>
              <a:t>سبق معرفة ان  </a:t>
            </a:r>
            <a:r>
              <a:rPr lang="ar-SA" b="1" dirty="0" smtClean="0"/>
              <a:t>أ</a:t>
            </a:r>
            <a:r>
              <a:rPr lang="ar-SA" dirty="0" smtClean="0"/>
              <a:t>نواع أساليب الإشراف التربوي</a:t>
            </a:r>
            <a:r>
              <a:rPr lang="ar-SA" dirty="0" smtClean="0">
                <a:latin typeface="Times New Roman"/>
                <a:ea typeface="Calibri"/>
                <a:cs typeface="Simplified Arabic"/>
              </a:rPr>
              <a:t>هناك العديد </a:t>
            </a:r>
            <a:r>
              <a:rPr lang="ar-SA" dirty="0">
                <a:latin typeface="Times New Roman"/>
                <a:ea typeface="Calibri"/>
                <a:cs typeface="Simplified Arabic"/>
              </a:rPr>
              <a:t>من التقسيمات لأساليب الإشراف التربوي، فهناك من يقسمها إلى: </a:t>
            </a:r>
            <a:endParaRPr lang="en-US" sz="2800" dirty="0">
              <a:latin typeface="Times New Roman"/>
              <a:ea typeface="Calibri"/>
              <a:cs typeface="Simplified Arabic"/>
            </a:endParaRPr>
          </a:p>
          <a:p>
            <a:pPr marL="342900" lvl="0" indent="-342900" algn="justLow">
              <a:lnSpc>
                <a:spcPct val="115000"/>
              </a:lnSpc>
              <a:spcBef>
                <a:spcPts val="600"/>
              </a:spcBef>
              <a:buFont typeface="Simplified Arabic"/>
              <a:buChar char="-"/>
            </a:pPr>
            <a:r>
              <a:rPr lang="ar-SA" b="1" dirty="0">
                <a:latin typeface="Times New Roman"/>
                <a:ea typeface="Calibri"/>
                <a:cs typeface="Simplified Arabic"/>
              </a:rPr>
              <a:t>أساليب تعتمد على الاتصال المباشر</a:t>
            </a:r>
            <a:r>
              <a:rPr lang="ar-SA" dirty="0">
                <a:latin typeface="Times New Roman"/>
                <a:ea typeface="Calibri"/>
                <a:cs typeface="Simplified Arabic"/>
              </a:rPr>
              <a:t>: وتشمل الزيارات الصفية والاجتماعات والمداولات الإشرافية والزيارات المتبادلة والمشاغل التربوية والدروس النموذجية والتجريب التربوي واللقاءات التربوية والدورات التدريبية والتفاعل اللفظي. </a:t>
            </a:r>
            <a:endParaRPr lang="en-US" sz="2800" dirty="0">
              <a:latin typeface="Times New Roman"/>
              <a:ea typeface="Calibri"/>
              <a:cs typeface="Simplified Arabic"/>
            </a:endParaRPr>
          </a:p>
          <a:p>
            <a:pPr marL="342900" lvl="0" indent="-342900" algn="justLow">
              <a:lnSpc>
                <a:spcPct val="110000"/>
              </a:lnSpc>
              <a:spcBef>
                <a:spcPts val="600"/>
              </a:spcBef>
              <a:buFont typeface="Simplified Arabic"/>
              <a:buChar char="-"/>
            </a:pPr>
            <a:r>
              <a:rPr lang="ar-SA" b="1" dirty="0">
                <a:latin typeface="Times New Roman"/>
                <a:ea typeface="Calibri"/>
                <a:cs typeface="Simplified Arabic"/>
              </a:rPr>
              <a:t>أساليب تعتمد على الاتصال غير المباشر</a:t>
            </a:r>
            <a:r>
              <a:rPr lang="ar-SA" dirty="0">
                <a:latin typeface="Times New Roman"/>
                <a:ea typeface="Calibri"/>
                <a:cs typeface="Simplified Arabic"/>
              </a:rPr>
              <a:t>: وتشمل النشرات الإشرافية والقراءات الموجهة والبحوث التربوية والمعارض التعليمية</a:t>
            </a:r>
            <a:r>
              <a:rPr lang="ar-SA" dirty="0" smtClean="0">
                <a:latin typeface="Times New Roman"/>
                <a:ea typeface="Calibri"/>
                <a:cs typeface="Simplified Arabic"/>
              </a:rPr>
              <a:t>.</a:t>
            </a:r>
            <a:endParaRPr lang="en-US" sz="2800" dirty="0">
              <a:latin typeface="Times New Roman"/>
              <a:ea typeface="Calibri"/>
              <a:cs typeface="Simplified Arabic"/>
            </a:endParaRPr>
          </a:p>
        </p:txBody>
      </p:sp>
      <p:sp>
        <p:nvSpPr>
          <p:cNvPr id="2" name="Title 1"/>
          <p:cNvSpPr>
            <a:spLocks noGrp="1"/>
          </p:cNvSpPr>
          <p:nvPr>
            <p:ph type="title"/>
          </p:nvPr>
        </p:nvSpPr>
        <p:spPr>
          <a:xfrm>
            <a:off x="395536" y="404664"/>
            <a:ext cx="8229600" cy="1656184"/>
          </a:xfrm>
        </p:spPr>
        <p:txBody>
          <a:bodyPr>
            <a:normAutofit fontScale="90000"/>
          </a:bodyPr>
          <a:lstStyle/>
          <a:p>
            <a:r>
              <a:rPr lang="ar-EG" sz="4000" b="1" dirty="0" smtClean="0"/>
              <a:t/>
            </a:r>
            <a:br>
              <a:rPr lang="ar-EG" sz="4000" b="1" dirty="0" smtClean="0"/>
            </a:br>
            <a:r>
              <a:rPr lang="ar-EG" sz="4000" b="1" dirty="0"/>
              <a:t/>
            </a:r>
            <a:br>
              <a:rPr lang="ar-EG" sz="4000" b="1" dirty="0"/>
            </a:br>
            <a:r>
              <a:rPr lang="ar-SA" b="1" dirty="0"/>
              <a:t>أنواع أساليب الإشراف التربوي</a:t>
            </a:r>
            <a:r>
              <a:rPr lang="en-US" dirty="0"/>
              <a:t/>
            </a:r>
            <a:br>
              <a:rPr lang="en-US" dirty="0"/>
            </a:br>
            <a:endParaRPr lang="ar-EG" dirty="0"/>
          </a:p>
        </p:txBody>
      </p:sp>
    </p:spTree>
    <p:extLst>
      <p:ext uri="{BB962C8B-B14F-4D97-AF65-F5344CB8AC3E}">
        <p14:creationId xmlns:p14="http://schemas.microsoft.com/office/powerpoint/2010/main" val="150316195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Low">
              <a:lnSpc>
                <a:spcPct val="115000"/>
              </a:lnSpc>
            </a:pPr>
            <a:r>
              <a:rPr lang="ar-SA" dirty="0">
                <a:latin typeface="Times New Roman"/>
                <a:ea typeface="Calibri"/>
                <a:cs typeface="Simplified Arabic"/>
              </a:rPr>
              <a:t>وهناك أيضاً من يقسم الأساليب الإشرافية إلى:</a:t>
            </a:r>
            <a:endParaRPr lang="en-US" sz="2800" dirty="0">
              <a:latin typeface="Times New Roman"/>
              <a:ea typeface="Calibri"/>
              <a:cs typeface="Simplified Arabic"/>
            </a:endParaRPr>
          </a:p>
          <a:p>
            <a:pPr marL="342900" lvl="0" indent="-342900" algn="justLow">
              <a:lnSpc>
                <a:spcPct val="115000"/>
              </a:lnSpc>
              <a:buFont typeface="+mj-lt"/>
              <a:buAutoNum type="arabicPeriod"/>
            </a:pPr>
            <a:r>
              <a:rPr lang="ar-SA" b="1" dirty="0">
                <a:solidFill>
                  <a:srgbClr val="FF0000"/>
                </a:solidFill>
                <a:latin typeface="Times New Roman"/>
                <a:ea typeface="Calibri"/>
                <a:cs typeface="Simplified Arabic"/>
              </a:rPr>
              <a:t>الأساليب الإشرافية النظرية الفردية</a:t>
            </a:r>
            <a:r>
              <a:rPr lang="ar-SA" dirty="0">
                <a:latin typeface="Times New Roman"/>
                <a:ea typeface="Calibri"/>
                <a:cs typeface="Simplified Arabic"/>
              </a:rPr>
              <a:t>: وتأخذ طابع القراءات النظرية وتستهدف المعلم بشكل فردي كالقراءات الموجهة، والنشرة التربوية. </a:t>
            </a:r>
            <a:endParaRPr lang="en-US" sz="2800" dirty="0">
              <a:latin typeface="Times New Roman"/>
              <a:ea typeface="Calibri"/>
              <a:cs typeface="Simplified Arabic"/>
            </a:endParaRPr>
          </a:p>
          <a:p>
            <a:pPr marL="342900" lvl="0" indent="-342900" algn="justLow">
              <a:lnSpc>
                <a:spcPct val="115000"/>
              </a:lnSpc>
              <a:buFont typeface="+mj-lt"/>
              <a:buAutoNum type="arabicPeriod"/>
            </a:pPr>
            <a:r>
              <a:rPr lang="ar-SA" b="1" dirty="0">
                <a:solidFill>
                  <a:srgbClr val="FF0000"/>
                </a:solidFill>
                <a:latin typeface="Times New Roman"/>
                <a:ea typeface="Calibri"/>
                <a:cs typeface="Simplified Arabic"/>
              </a:rPr>
              <a:t>الأساليب الإشرافية النظرية الجماعية</a:t>
            </a:r>
            <a:r>
              <a:rPr lang="ar-SA" dirty="0">
                <a:solidFill>
                  <a:srgbClr val="FF0000"/>
                </a:solidFill>
                <a:latin typeface="Times New Roman"/>
                <a:ea typeface="Calibri"/>
                <a:cs typeface="Simplified Arabic"/>
              </a:rPr>
              <a:t>: </a:t>
            </a:r>
            <a:r>
              <a:rPr lang="ar-SA" dirty="0">
                <a:latin typeface="Times New Roman"/>
                <a:ea typeface="Calibri"/>
                <a:cs typeface="Simplified Arabic"/>
              </a:rPr>
              <a:t>وتأخذ طابع الحديث النظري وتستهدف مجموعة من المعلمين، وتشمل: الندوة التربوية، المؤتمر التربوي، الدورة التدريبية، والبحث الإجرائي. </a:t>
            </a:r>
            <a:endParaRPr lang="en-US" sz="2800" dirty="0">
              <a:latin typeface="Times New Roman"/>
              <a:ea typeface="Calibri"/>
              <a:cs typeface="Simplified Arabic"/>
            </a:endParaRPr>
          </a:p>
          <a:p>
            <a:pPr marL="342900" lvl="0" indent="-342900" algn="justLow">
              <a:lnSpc>
                <a:spcPct val="115000"/>
              </a:lnSpc>
              <a:buFont typeface="+mj-lt"/>
              <a:buAutoNum type="arabicPeriod"/>
            </a:pPr>
            <a:r>
              <a:rPr lang="ar-SA" b="1" dirty="0">
                <a:latin typeface="Times New Roman"/>
                <a:ea typeface="Calibri"/>
                <a:cs typeface="Simplified Arabic"/>
              </a:rPr>
              <a:t>الأساليب الإشرافية العملية الفردية</a:t>
            </a:r>
            <a:r>
              <a:rPr lang="ar-SA" dirty="0">
                <a:latin typeface="Times New Roman"/>
                <a:ea typeface="Calibri"/>
                <a:cs typeface="Simplified Arabic"/>
              </a:rPr>
              <a:t>: وتنحو نحو الجانب العملي أكثر من النظري وتستهدف المعلم بشكل فردي وتشمل الاجتماع الفردي مع المعلم كاللقاء الإشرافي أو المداولة الإشرافية، والزيارة الصفية للمعلم. </a:t>
            </a:r>
            <a:endParaRPr lang="en-US" sz="2800" dirty="0">
              <a:latin typeface="Times New Roman"/>
              <a:ea typeface="Calibri"/>
              <a:cs typeface="Simplified Arabic"/>
            </a:endParaRPr>
          </a:p>
          <a:p>
            <a:pPr marL="342900" lvl="0" indent="-342900" algn="justLow">
              <a:lnSpc>
                <a:spcPct val="115000"/>
              </a:lnSpc>
              <a:buFont typeface="+mj-lt"/>
              <a:buAutoNum type="arabicPeriod"/>
            </a:pPr>
            <a:r>
              <a:rPr lang="ar-SA" b="1" dirty="0">
                <a:solidFill>
                  <a:srgbClr val="FF0000"/>
                </a:solidFill>
                <a:latin typeface="Times New Roman"/>
                <a:ea typeface="Calibri"/>
                <a:cs typeface="Simplified Arabic"/>
              </a:rPr>
              <a:t>الأساليب الإشرافية العملية الجماعية</a:t>
            </a:r>
            <a:r>
              <a:rPr lang="ar-SA" dirty="0">
                <a:latin typeface="Times New Roman"/>
                <a:ea typeface="Calibri"/>
                <a:cs typeface="Simplified Arabic"/>
              </a:rPr>
              <a:t>: وتوفر للمعلمين فرص التطبيق الميداني، وغالباً ما تتم لمجموعة من المعلمين بشكل جماعي وتشمل الاجتماعات الجماعية مع المعلمين، المشغل التربوي، التعليم المصغر، الدرس التوضيحي ، وتبادل الزيارات بين المعلمين. </a:t>
            </a:r>
            <a:endParaRPr lang="en-US" sz="2800" dirty="0">
              <a:latin typeface="Times New Roman"/>
              <a:ea typeface="Calibri"/>
              <a:cs typeface="Simplified Arabic"/>
            </a:endParaRPr>
          </a:p>
          <a:p>
            <a:endParaRPr lang="ar-EG" dirty="0"/>
          </a:p>
        </p:txBody>
      </p:sp>
      <p:sp>
        <p:nvSpPr>
          <p:cNvPr id="2" name="Title 1"/>
          <p:cNvSpPr>
            <a:spLocks noGrp="1"/>
          </p:cNvSpPr>
          <p:nvPr>
            <p:ph type="title"/>
          </p:nvPr>
        </p:nvSpPr>
        <p:spPr/>
        <p:txBody>
          <a:bodyPr/>
          <a:lstStyle/>
          <a:p>
            <a:endParaRPr lang="ar-EG"/>
          </a:p>
        </p:txBody>
      </p:sp>
    </p:spTree>
    <p:extLst>
      <p:ext uri="{BB962C8B-B14F-4D97-AF65-F5344CB8AC3E}">
        <p14:creationId xmlns:p14="http://schemas.microsoft.com/office/powerpoint/2010/main" val="373634935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908720"/>
            <a:ext cx="7408333" cy="5394912"/>
          </a:xfrm>
        </p:spPr>
        <p:txBody>
          <a:bodyPr>
            <a:normAutofit/>
          </a:bodyPr>
          <a:lstStyle/>
          <a:p>
            <a:pPr algn="justLow">
              <a:lnSpc>
                <a:spcPct val="115000"/>
              </a:lnSpc>
            </a:pPr>
            <a:r>
              <a:rPr lang="ar-SA" dirty="0">
                <a:solidFill>
                  <a:srgbClr val="FF0000"/>
                </a:solidFill>
                <a:latin typeface="Times New Roman"/>
                <a:ea typeface="Calibri"/>
                <a:cs typeface="Simplified Arabic"/>
              </a:rPr>
              <a:t>ولهذا التقسيم بعض السلبيات حيث يوجد تداخل بين الأساليب الإشرافية من حيث أن كون بعضها قد يكون نظرياً وعلمياً في آنٍ واحد كأسلوب الدورات التدريبية على سبيل المثال، حيث أن الكثير من المواد التعليمية في الدورات التدريبية تحتاج إلى الجانب العملي أكثر من الجانب النظري، وعليه يصنف كثير من التربويين أساليب الإشراف التربوي إلى نوعين فقط هما:</a:t>
            </a:r>
            <a:endParaRPr lang="en-US" sz="2800" dirty="0">
              <a:solidFill>
                <a:srgbClr val="FF0000"/>
              </a:solidFill>
              <a:latin typeface="Times New Roman"/>
              <a:ea typeface="Calibri"/>
              <a:cs typeface="Simplified Arabic"/>
            </a:endParaRPr>
          </a:p>
          <a:p>
            <a:pPr marL="342900" lvl="0" indent="-342900" algn="justLow">
              <a:lnSpc>
                <a:spcPct val="115000"/>
              </a:lnSpc>
              <a:buFont typeface="+mj-lt"/>
              <a:buAutoNum type="arabicPeriod"/>
            </a:pPr>
            <a:r>
              <a:rPr lang="ar-SA" b="1" dirty="0">
                <a:latin typeface="Times New Roman"/>
                <a:ea typeface="Calibri"/>
                <a:cs typeface="Simplified Arabic"/>
              </a:rPr>
              <a:t>الأساليب الفردية</a:t>
            </a:r>
            <a:r>
              <a:rPr lang="ar-SA" dirty="0">
                <a:latin typeface="Times New Roman"/>
                <a:ea typeface="Calibri"/>
                <a:cs typeface="Simplified Arabic"/>
              </a:rPr>
              <a:t>: مثل الزيارات الصفية، واللقاءات الفردية. </a:t>
            </a:r>
            <a:endParaRPr lang="en-US" sz="2800" dirty="0">
              <a:latin typeface="Times New Roman"/>
              <a:ea typeface="Calibri"/>
              <a:cs typeface="Simplified Arabic"/>
            </a:endParaRPr>
          </a:p>
          <a:p>
            <a:pPr marL="342900" lvl="0" indent="-342900" algn="justLow">
              <a:lnSpc>
                <a:spcPct val="115000"/>
              </a:lnSpc>
              <a:buFont typeface="+mj-lt"/>
              <a:buAutoNum type="arabicPeriod"/>
            </a:pPr>
            <a:r>
              <a:rPr lang="ar-SA" b="1" dirty="0">
                <a:latin typeface="Times New Roman"/>
                <a:ea typeface="Calibri"/>
                <a:cs typeface="Simplified Arabic"/>
              </a:rPr>
              <a:t>الأساليب الجماعية</a:t>
            </a:r>
            <a:r>
              <a:rPr lang="ar-SA" dirty="0">
                <a:latin typeface="Times New Roman"/>
                <a:ea typeface="Calibri"/>
                <a:cs typeface="Simplified Arabic"/>
              </a:rPr>
              <a:t>: مثل النشرات التربوية، والزيارات المتبادلة، والدروس التطبيقية، والدروس التدريبية، والمشاغل التربوية، والقراءات الموجهة، والندوات التربوية، واللقاءات الجماعية، والبحوث التربوية. </a:t>
            </a:r>
            <a:endParaRPr lang="en-US" sz="2800" dirty="0">
              <a:effectLst/>
              <a:latin typeface="Times New Roman"/>
              <a:ea typeface="Calibri"/>
              <a:cs typeface="Simplified Arabic"/>
            </a:endParaRPr>
          </a:p>
        </p:txBody>
      </p:sp>
      <p:sp>
        <p:nvSpPr>
          <p:cNvPr id="2" name="Title 1"/>
          <p:cNvSpPr>
            <a:spLocks noGrp="1"/>
          </p:cNvSpPr>
          <p:nvPr>
            <p:ph type="title"/>
          </p:nvPr>
        </p:nvSpPr>
        <p:spPr/>
        <p:txBody>
          <a:bodyPr>
            <a:normAutofit/>
          </a:bodyPr>
          <a:lstStyle/>
          <a:p>
            <a:endParaRPr lang="ar-EG" dirty="0"/>
          </a:p>
        </p:txBody>
      </p:sp>
    </p:spTree>
    <p:extLst>
      <p:ext uri="{BB962C8B-B14F-4D97-AF65-F5344CB8AC3E}">
        <p14:creationId xmlns:p14="http://schemas.microsoft.com/office/powerpoint/2010/main" val="134270928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342900" lvl="0" indent="-342900" algn="just">
              <a:lnSpc>
                <a:spcPct val="115000"/>
              </a:lnSpc>
              <a:buFont typeface="+mj-cs"/>
              <a:buAutoNum type="arabic1Minus"/>
            </a:pPr>
            <a:r>
              <a:rPr lang="ar-SA" b="1" dirty="0">
                <a:latin typeface="Times New Roman"/>
                <a:ea typeface="Calibri"/>
                <a:cs typeface="Simplified Arabic"/>
              </a:rPr>
              <a:t>القراءات الموجهة:</a:t>
            </a:r>
            <a:endParaRPr lang="en-US" sz="2800" dirty="0">
              <a:latin typeface="Times New Roman"/>
              <a:ea typeface="Calibri"/>
              <a:cs typeface="Simplified Arabic"/>
            </a:endParaRPr>
          </a:p>
          <a:p>
            <a:pPr algn="just">
              <a:lnSpc>
                <a:spcPct val="115000"/>
              </a:lnSpc>
            </a:pPr>
            <a:r>
              <a:rPr lang="ar-SA" dirty="0">
                <a:latin typeface="Times New Roman"/>
                <a:ea typeface="Calibri"/>
                <a:cs typeface="Simplified Arabic"/>
              </a:rPr>
              <a:t>يعتبر أسلوب القراءة من أكثر الأساليب جاذبية لبعض الأفراد، وهي من أهم الأساليب المستخدمة حيث تتم القراءة أثناء ممارسة الحياة الروتينية، وتعرف بأنها مواد مرجعية يتم اختيارها أو تزويد المعلمين بها من قبل المشرف التربوي لقراءتها والاستفادة منها. </a:t>
            </a:r>
            <a:endParaRPr lang="en-US" sz="2800" dirty="0">
              <a:latin typeface="Times New Roman"/>
              <a:ea typeface="Calibri"/>
              <a:cs typeface="Simplified Arabic"/>
            </a:endParaRPr>
          </a:p>
          <a:p>
            <a:pPr marL="342900" lvl="0" indent="-342900" algn="just">
              <a:lnSpc>
                <a:spcPct val="115000"/>
              </a:lnSpc>
              <a:buFont typeface="+mj-lt"/>
              <a:buAutoNum type="arabicPeriod"/>
            </a:pPr>
            <a:r>
              <a:rPr lang="ar-SA" b="1" dirty="0">
                <a:latin typeface="Times New Roman"/>
                <a:ea typeface="Calibri"/>
                <a:cs typeface="Simplified Arabic"/>
              </a:rPr>
              <a:t>مفهوم القراءات الموجهة:</a:t>
            </a:r>
            <a:endParaRPr lang="en-US" sz="2800" dirty="0">
              <a:latin typeface="Times New Roman"/>
              <a:ea typeface="Calibri"/>
              <a:cs typeface="Simplified Arabic"/>
            </a:endParaRPr>
          </a:p>
          <a:p>
            <a:r>
              <a:rPr lang="ar-SA" dirty="0">
                <a:ea typeface="Calibri"/>
                <a:cs typeface="Simplified Arabic"/>
              </a:rPr>
              <a:t>تعرف القراءات الموجهة بأنها أسلوب إشرافي يهدف إلي حث المعلمين علي الإطلاع والقراءات في مجال تخصصهم بشكل خاص والمجال التربوي بشكل عام، وهنا لابد للمشرف ومدير المدرسة من توفير واختيار قراءات نافعة ومركزة تساعد علي تنمية المعلمين مهنيًا وثقافيًا، ويجب أن يقتنع المعلم بأهميتها، ويجد الوقت الكافي والمناسب للقيام بها، حتى تتجدد معلوماته وتصقل موهبته وتزيد خبراته، وبذلك تتحقق أهدافها وتنعكس إيجابيًا عليه هو شخصيًا وعلي طلابه</a:t>
            </a:r>
            <a:endParaRPr lang="ar-EG" dirty="0"/>
          </a:p>
        </p:txBody>
      </p:sp>
      <p:sp>
        <p:nvSpPr>
          <p:cNvPr id="2" name="Title 1"/>
          <p:cNvSpPr>
            <a:spLocks noGrp="1"/>
          </p:cNvSpPr>
          <p:nvPr>
            <p:ph type="title"/>
          </p:nvPr>
        </p:nvSpPr>
        <p:spPr/>
        <p:txBody>
          <a:bodyPr>
            <a:normAutofit fontScale="90000"/>
          </a:bodyPr>
          <a:lstStyle/>
          <a:p>
            <a:pPr lvl="0"/>
            <a:r>
              <a:rPr lang="ar-EG" b="1" dirty="0" smtClean="0">
                <a:latin typeface="Times New Roman"/>
                <a:ea typeface="Calibri"/>
                <a:cs typeface="Simplified Arabic"/>
              </a:rPr>
              <a:t/>
            </a:r>
            <a:br>
              <a:rPr lang="ar-EG" b="1" dirty="0" smtClean="0">
                <a:latin typeface="Times New Roman"/>
                <a:ea typeface="Calibri"/>
                <a:cs typeface="Simplified Arabic"/>
              </a:rPr>
            </a:br>
            <a:r>
              <a:rPr lang="ar-EG" b="1" dirty="0" smtClean="0">
                <a:latin typeface="Times New Roman"/>
                <a:ea typeface="Calibri"/>
                <a:cs typeface="Simplified Arabic"/>
              </a:rPr>
              <a:t>ثانيا اسلوب </a:t>
            </a:r>
            <a:r>
              <a:rPr lang="ar-SA" b="1" dirty="0" smtClean="0">
                <a:latin typeface="Times New Roman"/>
                <a:ea typeface="Calibri"/>
                <a:cs typeface="Simplified Arabic"/>
              </a:rPr>
              <a:t>القراءات </a:t>
            </a:r>
            <a:r>
              <a:rPr lang="ar-SA" b="1" dirty="0">
                <a:latin typeface="Times New Roman"/>
                <a:ea typeface="Calibri"/>
                <a:cs typeface="Simplified Arabic"/>
              </a:rPr>
              <a:t>الموجهة:</a:t>
            </a:r>
            <a:r>
              <a:rPr lang="en-US" sz="4800" dirty="0">
                <a:latin typeface="Times New Roman"/>
                <a:ea typeface="Calibri"/>
                <a:cs typeface="Simplified Arabic"/>
              </a:rPr>
              <a:t/>
            </a:r>
            <a:br>
              <a:rPr lang="en-US" sz="4800" dirty="0">
                <a:latin typeface="Times New Roman"/>
                <a:ea typeface="Calibri"/>
                <a:cs typeface="Simplified Arabic"/>
              </a:rPr>
            </a:br>
            <a:r>
              <a:rPr lang="ar-EG" dirty="0" smtClean="0"/>
              <a:t>: </a:t>
            </a:r>
            <a:r>
              <a:rPr lang="ar-EG" dirty="0"/>
              <a:t/>
            </a:r>
            <a:br>
              <a:rPr lang="ar-EG" dirty="0"/>
            </a:br>
            <a:endParaRPr lang="ar-EG" dirty="0"/>
          </a:p>
        </p:txBody>
      </p:sp>
    </p:spTree>
    <p:extLst>
      <p:ext uri="{BB962C8B-B14F-4D97-AF65-F5344CB8AC3E}">
        <p14:creationId xmlns:p14="http://schemas.microsoft.com/office/powerpoint/2010/main" val="339350478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692696"/>
            <a:ext cx="7408333" cy="5433467"/>
          </a:xfrm>
        </p:spPr>
        <p:txBody>
          <a:bodyPr>
            <a:normAutofit fontScale="92500" lnSpcReduction="10000"/>
          </a:bodyPr>
          <a:lstStyle/>
          <a:p>
            <a:pPr algn="just">
              <a:lnSpc>
                <a:spcPct val="115000"/>
              </a:lnSpc>
            </a:pPr>
            <a:r>
              <a:rPr lang="ar-SA" dirty="0">
                <a:latin typeface="Times New Roman"/>
                <a:ea typeface="Calibri"/>
                <a:cs typeface="Simplified Arabic"/>
              </a:rPr>
              <a:t>وهي أيضًا أسلوب إشرافي هام يساعد المعلمين في تنمية كفاياتهم في مجال عملهم من خلال إثارة اهتمامهم بالقراءات الخارجية يقوم به المشرف التربوي لرفع أداء المعلمين.</a:t>
            </a:r>
            <a:endParaRPr lang="en-US" sz="2800" dirty="0">
              <a:latin typeface="Times New Roman"/>
              <a:ea typeface="Calibri"/>
              <a:cs typeface="Simplified Arabic"/>
            </a:endParaRPr>
          </a:p>
          <a:p>
            <a:pPr algn="just">
              <a:lnSpc>
                <a:spcPct val="115000"/>
              </a:lnSpc>
            </a:pPr>
            <a:r>
              <a:rPr lang="ar-SA" dirty="0">
                <a:latin typeface="Times New Roman"/>
                <a:ea typeface="Calibri"/>
                <a:cs typeface="Simplified Arabic"/>
              </a:rPr>
              <a:t>وتتطلب القراءة الموجهة من المشرف التربوي أن يثير اهتمام المعلمين ويشجعهم علي القراءة الذاتية، ويوصيهم بقراءة مقالات أو كتب تربوية معينة خلال اجتماعه بهم أو لقائهم فرديًا أو رمزياً، ويمكن للمشرف التربوي أن يغير من اتجاهات المعلمين نحو القراءات الموجهة من خلال الأساليب التالية: </a:t>
            </a:r>
            <a:endParaRPr lang="en-US" sz="2800" dirty="0">
              <a:latin typeface="Times New Roman"/>
              <a:ea typeface="Calibri"/>
              <a:cs typeface="Simplified Arabic"/>
            </a:endParaRPr>
          </a:p>
          <a:p>
            <a:pPr marL="342900" lvl="0" indent="-342900" algn="just">
              <a:spcAft>
                <a:spcPts val="1000"/>
              </a:spcAft>
              <a:buFont typeface="Wingdings"/>
              <a:buChar char=""/>
            </a:pPr>
            <a:r>
              <a:rPr lang="ar-SA" dirty="0">
                <a:cs typeface="Simplified Arabic"/>
              </a:rPr>
              <a:t>يوجه المشرف التربوي المعلمين إلي قراءات تتعلق بالمشكلات التربوية التي يواجهونها، ومن ثم مناقشتها في اجتماعه معهم. </a:t>
            </a:r>
            <a:endParaRPr lang="en-US" dirty="0"/>
          </a:p>
          <a:p>
            <a:pPr marL="342900" lvl="0" indent="-342900" algn="just">
              <a:spcAft>
                <a:spcPts val="1000"/>
              </a:spcAft>
              <a:buFont typeface="Wingdings"/>
              <a:buChar char=""/>
            </a:pPr>
            <a:r>
              <a:rPr lang="ar-SA" dirty="0">
                <a:cs typeface="Simplified Arabic"/>
              </a:rPr>
              <a:t>طبع بعض المقالات الجديدة التي تهم المعلمين وتوزيعها عليهم. </a:t>
            </a:r>
            <a:endParaRPr lang="en-US" dirty="0"/>
          </a:p>
          <a:p>
            <a:pPr marL="342900" lvl="0" indent="-342900" algn="just">
              <a:spcAft>
                <a:spcPts val="1000"/>
              </a:spcAft>
              <a:buFont typeface="Wingdings"/>
              <a:buChar char=""/>
            </a:pPr>
            <a:r>
              <a:rPr lang="ar-SA" dirty="0">
                <a:cs typeface="Simplified Arabic"/>
              </a:rPr>
              <a:t>يستخدم المشرف التربوي النشرات التربوية لإعلام المعلمين عن الكتب والمقالات الجديدة التي تهمهم. </a:t>
            </a:r>
            <a:endParaRPr lang="en-US" dirty="0"/>
          </a:p>
          <a:p>
            <a:r>
              <a:rPr lang="ar-SA" dirty="0">
                <a:ea typeface="Calibri"/>
                <a:cs typeface="Simplified Arabic"/>
              </a:rPr>
              <a:t>يقوم المشرف التربوي بتطبيق ما استفاده المعلمون من القراءات في عملهم. </a:t>
            </a:r>
            <a:endParaRPr lang="ar-EG" dirty="0"/>
          </a:p>
        </p:txBody>
      </p:sp>
      <p:sp>
        <p:nvSpPr>
          <p:cNvPr id="2" name="Title 1"/>
          <p:cNvSpPr>
            <a:spLocks noGrp="1"/>
          </p:cNvSpPr>
          <p:nvPr>
            <p:ph type="title"/>
          </p:nvPr>
        </p:nvSpPr>
        <p:spPr/>
        <p:txBody>
          <a:bodyPr>
            <a:normAutofit fontScale="90000"/>
          </a:bodyPr>
          <a:lstStyle/>
          <a:p>
            <a:r>
              <a:rPr lang="ar-EG" b="1" dirty="0" smtClean="0"/>
              <a:t/>
            </a:r>
            <a:br>
              <a:rPr lang="ar-EG" b="1" dirty="0" smtClean="0"/>
            </a:br>
            <a:r>
              <a:rPr lang="en-US" dirty="0"/>
              <a:t/>
            </a:r>
            <a:br>
              <a:rPr lang="en-US" dirty="0"/>
            </a:br>
            <a:endParaRPr lang="ar-EG" dirty="0"/>
          </a:p>
        </p:txBody>
      </p:sp>
    </p:spTree>
    <p:extLst>
      <p:ext uri="{BB962C8B-B14F-4D97-AF65-F5344CB8AC3E}">
        <p14:creationId xmlns:p14="http://schemas.microsoft.com/office/powerpoint/2010/main" val="300615177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980728"/>
            <a:ext cx="7408333" cy="5616624"/>
          </a:xfrm>
        </p:spPr>
        <p:txBody>
          <a:bodyPr>
            <a:normAutofit/>
          </a:bodyPr>
          <a:lstStyle/>
          <a:p>
            <a:pPr indent="-53975" algn="just">
              <a:lnSpc>
                <a:spcPct val="115000"/>
              </a:lnSpc>
            </a:pPr>
            <a:r>
              <a:rPr lang="ar-SA" b="1" dirty="0">
                <a:latin typeface="Times New Roman"/>
                <a:ea typeface="Calibri"/>
                <a:cs typeface="Simplified Arabic"/>
              </a:rPr>
              <a:t>ج- النشرة التربوية/النشرة الإشرافية</a:t>
            </a:r>
            <a:r>
              <a:rPr lang="ar-SA" dirty="0">
                <a:latin typeface="Times New Roman"/>
                <a:ea typeface="Calibri"/>
                <a:cs typeface="Simplified Arabic"/>
              </a:rPr>
              <a:t>: </a:t>
            </a:r>
            <a:endParaRPr lang="en-US" sz="2800" dirty="0">
              <a:latin typeface="Times New Roman"/>
              <a:ea typeface="Calibri"/>
              <a:cs typeface="Simplified Arabic"/>
            </a:endParaRPr>
          </a:p>
          <a:p>
            <a:r>
              <a:rPr lang="ar-SA" dirty="0">
                <a:ea typeface="Calibri"/>
                <a:cs typeface="Simplified Arabic"/>
              </a:rPr>
              <a:t>لهذا الأسلوب أهمية كبيرة في تزويد المعلمين بالمستجدات التربوية، بحيث تساعدهم علي أداء أعمالهم بشكل أفضل، وتكون عونًا للمشرف التربوي إذا أحسن صياغتها وإخراجها، وكانت تغطي موضوعات تهم المعلمين، أو تثري المناهج بتبسيط محتواها، كما أنها يمكن أن تتكامل مع أساليب إشرافية </a:t>
            </a:r>
            <a:r>
              <a:rPr lang="ar-SA" dirty="0" smtClean="0">
                <a:ea typeface="Calibri"/>
                <a:cs typeface="Simplified Arabic"/>
              </a:rPr>
              <a:t>أخري</a:t>
            </a:r>
            <a:endParaRPr lang="ar-EG" dirty="0" smtClean="0">
              <a:ea typeface="Calibri"/>
              <a:cs typeface="Simplified Arabic"/>
            </a:endParaRPr>
          </a:p>
          <a:p>
            <a:pPr marL="342900" lvl="0" indent="-342900" algn="just">
              <a:lnSpc>
                <a:spcPct val="115000"/>
              </a:lnSpc>
              <a:buFont typeface="+mj-lt"/>
              <a:buAutoNum type="arabicPeriod"/>
            </a:pPr>
            <a:r>
              <a:rPr lang="ar-SA" dirty="0" smtClean="0">
                <a:ea typeface="Calibri"/>
                <a:cs typeface="Simplified Arabic"/>
              </a:rPr>
              <a:t>. </a:t>
            </a:r>
            <a:r>
              <a:rPr lang="ar-SA" b="1" dirty="0">
                <a:latin typeface="Times New Roman"/>
                <a:ea typeface="Calibri"/>
                <a:cs typeface="Simplified Arabic"/>
              </a:rPr>
              <a:t>مفهوم النشرة التربوية:</a:t>
            </a:r>
            <a:endParaRPr lang="en-US" sz="2800" dirty="0">
              <a:latin typeface="Times New Roman"/>
              <a:ea typeface="Calibri"/>
              <a:cs typeface="Simplified Arabic"/>
            </a:endParaRPr>
          </a:p>
          <a:p>
            <a:pPr algn="just">
              <a:lnSpc>
                <a:spcPct val="115000"/>
              </a:lnSpc>
            </a:pPr>
            <a:r>
              <a:rPr lang="ar-SA" dirty="0">
                <a:latin typeface="Times New Roman"/>
                <a:ea typeface="Calibri"/>
                <a:cs typeface="Simplified Arabic"/>
              </a:rPr>
              <a:t>تعرف النشرة التربوية بأنها وسيلة مكتوبة بين المشرف التربوي والمعلمين يستطيع من خلالها أن ينقل إلي المعلمين خلاصة قراءاته ومشاهداته ومقترحاته بقدر معقول من الجهد والوقت، وهي تخدم أعداد كبيرة من المعلمين في مدارسهم، كما تساعد علي توثيق الصلة بين المشرفين والمعلمين، لاسيما وأن النشرة وسيلة اتصال مكتوبة بينهم يمكن العودة إليها بين حين وآخر. </a:t>
            </a:r>
            <a:endParaRPr lang="en-US" sz="2800" dirty="0" smtClean="0">
              <a:latin typeface="Times New Roman"/>
              <a:ea typeface="Calibri"/>
              <a:cs typeface="Simplified Arabic"/>
            </a:endParaRPr>
          </a:p>
          <a:p>
            <a:endParaRPr lang="ar-EG" dirty="0"/>
          </a:p>
        </p:txBody>
      </p:sp>
      <p:sp>
        <p:nvSpPr>
          <p:cNvPr id="2" name="Title 1"/>
          <p:cNvSpPr>
            <a:spLocks noGrp="1"/>
          </p:cNvSpPr>
          <p:nvPr>
            <p:ph type="title"/>
          </p:nvPr>
        </p:nvSpPr>
        <p:spPr/>
        <p:txBody>
          <a:bodyPr>
            <a:normAutofit fontScale="90000"/>
          </a:bodyPr>
          <a:lstStyle/>
          <a:p>
            <a:pPr marL="274320" lvl="0" indent="-53975">
              <a:lnSpc>
                <a:spcPct val="115000"/>
              </a:lnSpc>
              <a:spcBef>
                <a:spcPct val="20000"/>
              </a:spcBef>
            </a:pPr>
            <a:r>
              <a:rPr lang="ar-EG" dirty="0"/>
              <a:t>اسلوب </a:t>
            </a:r>
            <a:r>
              <a:rPr lang="ar-SA" dirty="0"/>
              <a:t>النشرة التربوية/النشرة الإشرافية</a:t>
            </a:r>
            <a:r>
              <a:rPr lang="ar-SA" sz="2400" dirty="0">
                <a:solidFill>
                  <a:srgbClr val="073E87"/>
                </a:solidFill>
                <a:latin typeface="Times New Roman"/>
                <a:ea typeface="Calibri"/>
                <a:cs typeface="Simplified Arabic"/>
              </a:rPr>
              <a:t>: </a:t>
            </a:r>
            <a:r>
              <a:rPr lang="en-US" sz="2800" dirty="0">
                <a:solidFill>
                  <a:srgbClr val="073E87"/>
                </a:solidFill>
                <a:latin typeface="Times New Roman"/>
                <a:ea typeface="Calibri"/>
                <a:cs typeface="Simplified Arabic"/>
              </a:rPr>
              <a:t/>
            </a:r>
            <a:br>
              <a:rPr lang="en-US" sz="2800" dirty="0">
                <a:solidFill>
                  <a:srgbClr val="073E87"/>
                </a:solidFill>
                <a:latin typeface="Times New Roman"/>
                <a:ea typeface="Calibri"/>
                <a:cs typeface="Simplified Arabic"/>
              </a:rPr>
            </a:br>
            <a:endParaRPr lang="ar-EG" dirty="0"/>
          </a:p>
        </p:txBody>
      </p:sp>
    </p:spTree>
    <p:extLst>
      <p:ext uri="{BB962C8B-B14F-4D97-AF65-F5344CB8AC3E}">
        <p14:creationId xmlns:p14="http://schemas.microsoft.com/office/powerpoint/2010/main" val="112808060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476672"/>
            <a:ext cx="7408333" cy="5904656"/>
          </a:xfrm>
        </p:spPr>
        <p:txBody>
          <a:bodyPr>
            <a:normAutofit fontScale="70000" lnSpcReduction="20000"/>
          </a:bodyPr>
          <a:lstStyle/>
          <a:p>
            <a:pPr algn="just">
              <a:lnSpc>
                <a:spcPct val="115000"/>
              </a:lnSpc>
            </a:pPr>
            <a:r>
              <a:rPr lang="ar-SA" dirty="0">
                <a:latin typeface="Times New Roman"/>
                <a:ea typeface="Calibri"/>
                <a:cs typeface="Simplified Arabic"/>
              </a:rPr>
              <a:t>وتقسم النشرات التربوية إلي قسمين:</a:t>
            </a:r>
            <a:endParaRPr lang="en-US" sz="2800" dirty="0">
              <a:latin typeface="Times New Roman"/>
              <a:ea typeface="Calibri"/>
              <a:cs typeface="Simplified Arabic"/>
            </a:endParaRPr>
          </a:p>
          <a:p>
            <a:pPr marL="342900" lvl="0" indent="-342900" algn="just">
              <a:lnSpc>
                <a:spcPct val="115000"/>
              </a:lnSpc>
              <a:buFont typeface="Wingdings"/>
              <a:buChar char=""/>
            </a:pPr>
            <a:r>
              <a:rPr lang="ar-SA" b="1" dirty="0">
                <a:latin typeface="Times New Roman"/>
                <a:ea typeface="Calibri"/>
                <a:cs typeface="Simplified Arabic"/>
              </a:rPr>
              <a:t>نشرات وزارية صادرة من وزارة التربية والتعليم:</a:t>
            </a:r>
            <a:r>
              <a:rPr lang="ar-SA" dirty="0">
                <a:latin typeface="Times New Roman"/>
                <a:ea typeface="Calibri"/>
                <a:cs typeface="Simplified Arabic"/>
              </a:rPr>
              <a:t> وهذه النشرات تصدر من وازارة التربية والتعليم وترسل إلي إدارات التعليم، وتقوم إدارة التعليم بإرسالها إلي المدارس لتنفذ ما ورد فيها.</a:t>
            </a:r>
            <a:endParaRPr lang="en-US" sz="2800" dirty="0">
              <a:latin typeface="Times New Roman"/>
              <a:ea typeface="Calibri"/>
              <a:cs typeface="Simplified Arabic"/>
            </a:endParaRPr>
          </a:p>
          <a:p>
            <a:pPr marL="342900" lvl="0" indent="-342900" algn="just">
              <a:lnSpc>
                <a:spcPct val="115000"/>
              </a:lnSpc>
              <a:buFont typeface="Wingdings"/>
              <a:buChar char=""/>
            </a:pPr>
            <a:r>
              <a:rPr lang="ar-SA" b="1" dirty="0">
                <a:latin typeface="Times New Roman"/>
                <a:ea typeface="Calibri"/>
                <a:cs typeface="Simplified Arabic"/>
              </a:rPr>
              <a:t>نشرات علي مستوي الإدارة التعليمية: </a:t>
            </a:r>
            <a:r>
              <a:rPr lang="ar-SA" dirty="0">
                <a:latin typeface="Times New Roman"/>
                <a:ea typeface="Calibri"/>
                <a:cs typeface="Simplified Arabic"/>
              </a:rPr>
              <a:t>وهذه النشرات تعد من قبل المشرف التربوي في الإدارة التعليمة، وترسل بعد ذلك إلي المدارس لعرضها علي المعلمين، واطلاعها علي بعض المستجدات أو الأمور التربوية ومتابعة تنفيذ ما ورد فيها من قبل المشرفين التربويين. </a:t>
            </a:r>
            <a:endParaRPr lang="en-US" sz="2800" dirty="0">
              <a:latin typeface="Times New Roman"/>
              <a:ea typeface="Calibri"/>
              <a:cs typeface="Simplified Arabic"/>
            </a:endParaRPr>
          </a:p>
          <a:p>
            <a:pPr algn="just">
              <a:lnSpc>
                <a:spcPct val="115000"/>
              </a:lnSpc>
            </a:pPr>
            <a:r>
              <a:rPr lang="ar-SA" dirty="0">
                <a:latin typeface="Times New Roman"/>
                <a:ea typeface="Calibri"/>
                <a:cs typeface="Simplified Arabic"/>
              </a:rPr>
              <a:t>ومن أهم مواصفات النشرة الإشرافية:</a:t>
            </a:r>
            <a:endParaRPr lang="en-US" sz="2800" dirty="0">
              <a:latin typeface="Times New Roman"/>
              <a:ea typeface="Calibri"/>
              <a:cs typeface="Simplified Arabic"/>
            </a:endParaRPr>
          </a:p>
          <a:p>
            <a:pPr marL="342900" lvl="0" indent="-342900" algn="just">
              <a:spcAft>
                <a:spcPts val="1000"/>
              </a:spcAft>
              <a:buFont typeface="Wingdings"/>
              <a:buChar char=""/>
            </a:pPr>
            <a:r>
              <a:rPr lang="ar-SA" dirty="0">
                <a:cs typeface="Simplified Arabic"/>
              </a:rPr>
              <a:t>أن تكون لغة النشرة سهلة وواضحة وسليمة وحسنة الإخراج. </a:t>
            </a:r>
            <a:endParaRPr lang="en-US" dirty="0"/>
          </a:p>
          <a:p>
            <a:pPr marL="342900" lvl="0" indent="-342900" algn="just">
              <a:spcAft>
                <a:spcPts val="1000"/>
              </a:spcAft>
              <a:buFont typeface="Wingdings"/>
              <a:buChar char=""/>
            </a:pPr>
            <a:r>
              <a:rPr lang="ar-SA" dirty="0">
                <a:cs typeface="Simplified Arabic"/>
              </a:rPr>
              <a:t>أن تشمل مقدمة واضحة تبرز الأهداف والنتاجات المتوقعة منها. </a:t>
            </a:r>
            <a:endParaRPr lang="en-US" dirty="0"/>
          </a:p>
          <a:p>
            <a:pPr marL="342900" lvl="0" indent="-342900" algn="just">
              <a:spcAft>
                <a:spcPts val="1000"/>
              </a:spcAft>
              <a:buFont typeface="Wingdings"/>
              <a:buChar char=""/>
            </a:pPr>
            <a:r>
              <a:rPr lang="ar-SA" dirty="0">
                <a:cs typeface="Simplified Arabic"/>
              </a:rPr>
              <a:t>أن تكون واقعية أي تشمل أمثلة ومقترحات من واقع وخبرات المعلمين. </a:t>
            </a:r>
            <a:endParaRPr lang="en-US" dirty="0"/>
          </a:p>
          <a:p>
            <a:pPr marL="342900" lvl="0" indent="-342900" algn="just">
              <a:spcAft>
                <a:spcPts val="1000"/>
              </a:spcAft>
              <a:buFont typeface="Wingdings"/>
              <a:buChar char=""/>
            </a:pPr>
            <a:r>
              <a:rPr lang="ar-SA" dirty="0">
                <a:cs typeface="Simplified Arabic"/>
              </a:rPr>
              <a:t>أن تثير دافعية المعلم. </a:t>
            </a:r>
            <a:endParaRPr lang="en-US" dirty="0"/>
          </a:p>
          <a:p>
            <a:pPr marL="342900" lvl="0" indent="-342900" algn="just">
              <a:lnSpc>
                <a:spcPct val="115000"/>
              </a:lnSpc>
              <a:buFont typeface="+mj-lt"/>
              <a:buAutoNum type="arabicPeriod"/>
            </a:pPr>
            <a:r>
              <a:rPr lang="ar-SA" b="1" dirty="0">
                <a:latin typeface="Times New Roman"/>
                <a:ea typeface="Calibri"/>
                <a:cs typeface="Simplified Arabic"/>
              </a:rPr>
              <a:t>أهداف النشرات الإشرافية: </a:t>
            </a:r>
            <a:r>
              <a:rPr lang="ar-SA" dirty="0">
                <a:latin typeface="Times New Roman"/>
                <a:ea typeface="Calibri"/>
                <a:cs typeface="Simplified Arabic"/>
              </a:rPr>
              <a:t>تحقق النشرات الإشرافية الأهداف التالية: </a:t>
            </a:r>
            <a:endParaRPr lang="en-US" sz="2800" dirty="0">
              <a:latin typeface="Times New Roman"/>
              <a:ea typeface="Calibri"/>
              <a:cs typeface="Simplified Arabic"/>
            </a:endParaRPr>
          </a:p>
          <a:p>
            <a:pPr marL="342900" lvl="0" indent="-342900" algn="just">
              <a:spcAft>
                <a:spcPts val="1000"/>
              </a:spcAft>
              <a:buFont typeface="Wingdings"/>
              <a:buChar char=""/>
            </a:pPr>
            <a:r>
              <a:rPr lang="ar-SA" dirty="0">
                <a:cs typeface="Simplified Arabic"/>
              </a:rPr>
              <a:t>تزويد المعلمين بالاتجاهات التربوية الحديثة. </a:t>
            </a:r>
            <a:endParaRPr lang="en-US" dirty="0"/>
          </a:p>
          <a:p>
            <a:pPr marL="342900" lvl="0" indent="-342900" algn="just">
              <a:spcAft>
                <a:spcPts val="1000"/>
              </a:spcAft>
              <a:buFont typeface="Wingdings"/>
              <a:buChar char=""/>
            </a:pPr>
            <a:r>
              <a:rPr lang="ar-SA" dirty="0">
                <a:cs typeface="Simplified Arabic"/>
              </a:rPr>
              <a:t>حفز المعلمين لحل المشكلات التعليمية، ومن ثم وضع الحلول المناسبة لها. </a:t>
            </a:r>
            <a:endParaRPr lang="en-US" dirty="0"/>
          </a:p>
          <a:p>
            <a:pPr marL="342900" lvl="0" indent="-342900" algn="just">
              <a:spcAft>
                <a:spcPts val="1000"/>
              </a:spcAft>
              <a:buFont typeface="Wingdings"/>
              <a:buChar char=""/>
            </a:pPr>
            <a:r>
              <a:rPr lang="ar-SA" dirty="0">
                <a:cs typeface="Simplified Arabic"/>
              </a:rPr>
              <a:t>تعد مصدراً يمكن الرجوع إليها وقت الحاجة.</a:t>
            </a:r>
            <a:endParaRPr lang="en-US" dirty="0"/>
          </a:p>
          <a:p>
            <a:pPr marL="342900" lvl="0" indent="-342900" algn="just">
              <a:spcAft>
                <a:spcPts val="1000"/>
              </a:spcAft>
              <a:buFont typeface="Wingdings"/>
              <a:buChar char=""/>
            </a:pPr>
            <a:r>
              <a:rPr lang="ar-SA" dirty="0">
                <a:cs typeface="Simplified Arabic"/>
              </a:rPr>
              <a:t>توثيق الصلة بين المشرف التربوي والمعلم. </a:t>
            </a:r>
            <a:endParaRPr lang="en-US" dirty="0"/>
          </a:p>
          <a:p>
            <a:pPr marL="342900" lvl="0" indent="-342900" algn="just">
              <a:spcAft>
                <a:spcPts val="1000"/>
              </a:spcAft>
              <a:buFont typeface="Wingdings"/>
              <a:buChar char=""/>
            </a:pPr>
            <a:r>
              <a:rPr lang="ar-SA" dirty="0">
                <a:cs typeface="Simplified Arabic"/>
              </a:rPr>
              <a:t>تقدم خدمة لعدد من المعلمين رغم وجودهم في أماكن متعددة. </a:t>
            </a:r>
            <a:endParaRPr lang="en-US" dirty="0"/>
          </a:p>
          <a:p>
            <a:endParaRPr lang="ar-EG" dirty="0"/>
          </a:p>
        </p:txBody>
      </p:sp>
      <p:sp>
        <p:nvSpPr>
          <p:cNvPr id="2" name="Title 1"/>
          <p:cNvSpPr>
            <a:spLocks noGrp="1"/>
          </p:cNvSpPr>
          <p:nvPr>
            <p:ph type="title"/>
          </p:nvPr>
        </p:nvSpPr>
        <p:spPr/>
        <p:txBody>
          <a:bodyPr/>
          <a:lstStyle/>
          <a:p>
            <a:endParaRPr lang="ar-EG" dirty="0"/>
          </a:p>
        </p:txBody>
      </p:sp>
    </p:spTree>
    <p:extLst>
      <p:ext uri="{BB962C8B-B14F-4D97-AF65-F5344CB8AC3E}">
        <p14:creationId xmlns:p14="http://schemas.microsoft.com/office/powerpoint/2010/main" val="10629186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221</TotalTime>
  <Words>1862</Words>
  <Application>Microsoft Office PowerPoint</Application>
  <PresentationFormat>On-screen Show (4:3)</PresentationFormat>
  <Paragraphs>113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Waveform</vt:lpstr>
      <vt:lpstr>بسم الله الرحمن الرحيم </vt:lpstr>
      <vt:lpstr>PowerPoint Presentation</vt:lpstr>
      <vt:lpstr>  أنواع أساليب الإشراف التربوي </vt:lpstr>
      <vt:lpstr>PowerPoint Presentation</vt:lpstr>
      <vt:lpstr>PowerPoint Presentation</vt:lpstr>
      <vt:lpstr> ثانيا اسلوب القراءات الموجهة: :  </vt:lpstr>
      <vt:lpstr>  </vt:lpstr>
      <vt:lpstr>اسلوب النشرة التربوية/النشرة الإشرافية:  </vt:lpstr>
      <vt:lpstr>PowerPoint Presentation</vt:lpstr>
      <vt:lpstr>  </vt:lpstr>
      <vt:lpstr>أساليب الإشراف الجماعية: </vt:lpstr>
      <vt:lpstr>مفهوم الاجتماعات الجماعية مع المعلمين: </vt:lpstr>
      <vt:lpstr>شروط نجاح الاجتماعات الجماعية:</vt:lpstr>
      <vt:lpstr>اسلوب تبادل الزيارات بين المعلمين:</vt:lpstr>
      <vt:lpstr>PowerPoint Presentation</vt:lpstr>
      <vt:lpstr>أهداف تبادل الزيارات بين المعلمين:</vt:lpstr>
      <vt:lpstr>الدروس التوضيحية (التطبيقية): </vt:lpstr>
      <vt:lpstr>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CS</dc:creator>
  <cp:lastModifiedBy>CS</cp:lastModifiedBy>
  <cp:revision>65</cp:revision>
  <dcterms:created xsi:type="dcterms:W3CDTF">2020-03-16T10:54:10Z</dcterms:created>
  <dcterms:modified xsi:type="dcterms:W3CDTF">2020-03-22T09:02:54Z</dcterms:modified>
</cp:coreProperties>
</file>